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7" r:id="rId2"/>
    <p:sldId id="259" r:id="rId3"/>
    <p:sldId id="284" r:id="rId4"/>
    <p:sldId id="283" r:id="rId5"/>
    <p:sldId id="285" r:id="rId6"/>
    <p:sldId id="286" r:id="rId7"/>
    <p:sldId id="287" r:id="rId8"/>
    <p:sldId id="289" r:id="rId9"/>
    <p:sldId id="288" r:id="rId10"/>
    <p:sldId id="290" r:id="rId11"/>
    <p:sldId id="292" r:id="rId12"/>
    <p:sldId id="260" r:id="rId13"/>
    <p:sldId id="318" r:id="rId14"/>
    <p:sldId id="261" r:id="rId15"/>
    <p:sldId id="263" r:id="rId16"/>
    <p:sldId id="306" r:id="rId17"/>
    <p:sldId id="294" r:id="rId18"/>
    <p:sldId id="324" r:id="rId19"/>
    <p:sldId id="297" r:id="rId20"/>
    <p:sldId id="298" r:id="rId21"/>
    <p:sldId id="299" r:id="rId22"/>
    <p:sldId id="301" r:id="rId23"/>
    <p:sldId id="332" r:id="rId24"/>
    <p:sldId id="320" r:id="rId25"/>
    <p:sldId id="262" r:id="rId26"/>
    <p:sldId id="303" r:id="rId27"/>
    <p:sldId id="316" r:id="rId28"/>
    <p:sldId id="307" r:id="rId29"/>
    <p:sldId id="264" r:id="rId30"/>
    <p:sldId id="308" r:id="rId31"/>
    <p:sldId id="314" r:id="rId32"/>
    <p:sldId id="291" r:id="rId33"/>
    <p:sldId id="304" r:id="rId34"/>
    <p:sldId id="312" r:id="rId35"/>
    <p:sldId id="313" r:id="rId36"/>
    <p:sldId id="274" r:id="rId37"/>
    <p:sldId id="321" r:id="rId38"/>
    <p:sldId id="315" r:id="rId39"/>
    <p:sldId id="322" r:id="rId40"/>
    <p:sldId id="323" r:id="rId41"/>
    <p:sldId id="326" r:id="rId42"/>
    <p:sldId id="275" r:id="rId43"/>
    <p:sldId id="325" r:id="rId44"/>
    <p:sldId id="329" r:id="rId45"/>
    <p:sldId id="330" r:id="rId46"/>
    <p:sldId id="331" r:id="rId47"/>
    <p:sldId id="328" r:id="rId48"/>
    <p:sldId id="31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546" autoAdjust="0"/>
  </p:normalViewPr>
  <p:slideViewPr>
    <p:cSldViewPr snapToGrid="0">
      <p:cViewPr varScale="1">
        <p:scale>
          <a:sx n="97" d="100"/>
          <a:sy n="97" d="100"/>
        </p:scale>
        <p:origin x="111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7C29DF-F141-40DE-96E5-7A06E4089DDA}"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763044EC-8317-42D0-A89F-F5E18DFF4D09}">
      <dgm:prSet/>
      <dgm:spPr>
        <a:solidFill>
          <a:schemeClr val="accent2">
            <a:lumMod val="50000"/>
          </a:schemeClr>
        </a:solidFill>
      </dgm:spPr>
      <dgm:t>
        <a:bodyPr/>
        <a:lstStyle/>
        <a:p>
          <a:r>
            <a:rPr lang="en-US" dirty="0">
              <a:latin typeface="+mj-lt"/>
            </a:rPr>
            <a:t>Items in MANY different storage places</a:t>
          </a:r>
        </a:p>
      </dgm:t>
    </dgm:pt>
    <dgm:pt modelId="{F27B232D-AFAE-4151-B251-BB82CB6D6784}" type="parTrans" cxnId="{54A15FA1-FE05-48AA-AEA4-15DBF41A7589}">
      <dgm:prSet/>
      <dgm:spPr/>
      <dgm:t>
        <a:bodyPr/>
        <a:lstStyle/>
        <a:p>
          <a:endParaRPr lang="en-US"/>
        </a:p>
      </dgm:t>
    </dgm:pt>
    <dgm:pt modelId="{84B1E4B9-9F80-4914-B4A0-B95FC687CB9E}" type="sibTrans" cxnId="{54A15FA1-FE05-48AA-AEA4-15DBF41A7589}">
      <dgm:prSet/>
      <dgm:spPr/>
      <dgm:t>
        <a:bodyPr/>
        <a:lstStyle/>
        <a:p>
          <a:endParaRPr lang="en-US" dirty="0">
            <a:latin typeface="+mj-lt"/>
          </a:endParaRPr>
        </a:p>
      </dgm:t>
    </dgm:pt>
    <dgm:pt modelId="{9B2F6B73-E589-49E9-A438-A331FCAC67D7}">
      <dgm:prSet/>
      <dgm:spPr>
        <a:solidFill>
          <a:schemeClr val="accent2">
            <a:lumMod val="50000"/>
          </a:schemeClr>
        </a:solidFill>
      </dgm:spPr>
      <dgm:t>
        <a:bodyPr/>
        <a:lstStyle/>
        <a:p>
          <a:r>
            <a:rPr lang="en-US" dirty="0">
              <a:latin typeface="+mj-lt"/>
            </a:rPr>
            <a:t>Corrupt/broken technology </a:t>
          </a:r>
        </a:p>
      </dgm:t>
    </dgm:pt>
    <dgm:pt modelId="{5A59DF60-C8CE-4C02-ACF6-EDB91E54F9AD}" type="parTrans" cxnId="{C3322B64-ABB9-4F1B-8A70-F8B032F8ED4B}">
      <dgm:prSet/>
      <dgm:spPr/>
      <dgm:t>
        <a:bodyPr/>
        <a:lstStyle/>
        <a:p>
          <a:endParaRPr lang="en-US"/>
        </a:p>
      </dgm:t>
    </dgm:pt>
    <dgm:pt modelId="{C78ACF20-C2A7-42E9-8AED-FD9618F73B93}" type="sibTrans" cxnId="{C3322B64-ABB9-4F1B-8A70-F8B032F8ED4B}">
      <dgm:prSet/>
      <dgm:spPr/>
      <dgm:t>
        <a:bodyPr/>
        <a:lstStyle/>
        <a:p>
          <a:endParaRPr lang="en-US" dirty="0">
            <a:latin typeface="+mj-lt"/>
          </a:endParaRPr>
        </a:p>
      </dgm:t>
    </dgm:pt>
    <dgm:pt modelId="{A1E303B2-0A2F-48F0-BFA6-7BA881CDF6FC}">
      <dgm:prSet/>
      <dgm:spPr>
        <a:solidFill>
          <a:schemeClr val="accent2">
            <a:lumMod val="50000"/>
          </a:schemeClr>
        </a:solidFill>
      </dgm:spPr>
      <dgm:t>
        <a:bodyPr/>
        <a:lstStyle/>
        <a:p>
          <a:r>
            <a:rPr lang="en-US" dirty="0">
              <a:latin typeface="+mj-lt"/>
            </a:rPr>
            <a:t>Identifier inconsistency and errors</a:t>
          </a:r>
        </a:p>
      </dgm:t>
    </dgm:pt>
    <dgm:pt modelId="{EE109F41-761C-478D-9E69-4FEE95A6312C}" type="parTrans" cxnId="{D19694AE-2F17-4674-A5DF-0100635844FE}">
      <dgm:prSet/>
      <dgm:spPr/>
      <dgm:t>
        <a:bodyPr/>
        <a:lstStyle/>
        <a:p>
          <a:endParaRPr lang="en-US"/>
        </a:p>
      </dgm:t>
    </dgm:pt>
    <dgm:pt modelId="{418BE666-02F8-4848-80C8-C97A16D62A77}" type="sibTrans" cxnId="{D19694AE-2F17-4674-A5DF-0100635844FE}">
      <dgm:prSet/>
      <dgm:spPr/>
      <dgm:t>
        <a:bodyPr/>
        <a:lstStyle/>
        <a:p>
          <a:endParaRPr lang="en-US" dirty="0">
            <a:latin typeface="+mj-lt"/>
          </a:endParaRPr>
        </a:p>
      </dgm:t>
    </dgm:pt>
    <dgm:pt modelId="{CC332A18-211D-4FFE-8636-910A4DED0273}">
      <dgm:prSet/>
      <dgm:spPr>
        <a:solidFill>
          <a:schemeClr val="accent2">
            <a:lumMod val="50000"/>
          </a:schemeClr>
        </a:solidFill>
      </dgm:spPr>
      <dgm:t>
        <a:bodyPr/>
        <a:lstStyle/>
        <a:p>
          <a:r>
            <a:rPr lang="en-US" dirty="0">
              <a:latin typeface="+mj-lt"/>
            </a:rPr>
            <a:t>Title errors and inconsistency in format</a:t>
          </a:r>
        </a:p>
      </dgm:t>
    </dgm:pt>
    <dgm:pt modelId="{964787E1-4BB6-48D6-A219-1E2AA7A11B19}" type="parTrans" cxnId="{B0FFEDB6-255D-45CB-9D1C-468E8D50459D}">
      <dgm:prSet/>
      <dgm:spPr/>
      <dgm:t>
        <a:bodyPr/>
        <a:lstStyle/>
        <a:p>
          <a:endParaRPr lang="en-US"/>
        </a:p>
      </dgm:t>
    </dgm:pt>
    <dgm:pt modelId="{FD3934A6-83DD-4B81-B415-69D63B2D5EFD}" type="sibTrans" cxnId="{B0FFEDB6-255D-45CB-9D1C-468E8D50459D}">
      <dgm:prSet/>
      <dgm:spPr/>
      <dgm:t>
        <a:bodyPr/>
        <a:lstStyle/>
        <a:p>
          <a:endParaRPr lang="en-US" dirty="0">
            <a:latin typeface="+mj-lt"/>
          </a:endParaRPr>
        </a:p>
      </dgm:t>
    </dgm:pt>
    <dgm:pt modelId="{EB406EB7-3BE1-4BF0-A348-C78E362661F3}">
      <dgm:prSet/>
      <dgm:spPr>
        <a:solidFill>
          <a:schemeClr val="accent2">
            <a:lumMod val="50000"/>
          </a:schemeClr>
        </a:solidFill>
      </dgm:spPr>
      <dgm:t>
        <a:bodyPr/>
        <a:lstStyle/>
        <a:p>
          <a:r>
            <a:rPr lang="en-US" dirty="0">
              <a:latin typeface="+mj-lt"/>
            </a:rPr>
            <a:t>Name inconsistencies errors/misrepresentations</a:t>
          </a:r>
        </a:p>
      </dgm:t>
    </dgm:pt>
    <dgm:pt modelId="{46F881D0-D9CD-4630-95C2-7E0317D4C58A}" type="parTrans" cxnId="{470A3BF8-8F25-4818-BF4D-FFDEBDB46D7A}">
      <dgm:prSet/>
      <dgm:spPr/>
      <dgm:t>
        <a:bodyPr/>
        <a:lstStyle/>
        <a:p>
          <a:endParaRPr lang="en-US"/>
        </a:p>
      </dgm:t>
    </dgm:pt>
    <dgm:pt modelId="{26F7BE81-AE00-40AB-BF70-D65C3C09AD47}" type="sibTrans" cxnId="{470A3BF8-8F25-4818-BF4D-FFDEBDB46D7A}">
      <dgm:prSet/>
      <dgm:spPr/>
      <dgm:t>
        <a:bodyPr/>
        <a:lstStyle/>
        <a:p>
          <a:endParaRPr lang="en-US" dirty="0">
            <a:latin typeface="+mj-lt"/>
          </a:endParaRPr>
        </a:p>
      </dgm:t>
    </dgm:pt>
    <dgm:pt modelId="{EF073435-C75C-41B7-AF32-A4FF9A769D1E}">
      <dgm:prSet/>
      <dgm:spPr>
        <a:solidFill>
          <a:schemeClr val="accent2">
            <a:lumMod val="50000"/>
          </a:schemeClr>
        </a:solidFill>
      </dgm:spPr>
      <dgm:t>
        <a:bodyPr/>
        <a:lstStyle/>
        <a:p>
          <a:r>
            <a:rPr lang="en-US" dirty="0">
              <a:latin typeface="+mj-lt"/>
            </a:rPr>
            <a:t>Pre and suffix errors and inconsistency</a:t>
          </a:r>
        </a:p>
      </dgm:t>
    </dgm:pt>
    <dgm:pt modelId="{F1D3349A-D770-4387-A7E9-B6AA90C4166A}" type="parTrans" cxnId="{A4B3068E-A832-49F6-94DB-8B2CE4ABD6C1}">
      <dgm:prSet/>
      <dgm:spPr/>
      <dgm:t>
        <a:bodyPr/>
        <a:lstStyle/>
        <a:p>
          <a:endParaRPr lang="en-US"/>
        </a:p>
      </dgm:t>
    </dgm:pt>
    <dgm:pt modelId="{FF1B0471-C9A2-4D19-A9FF-ABE09F4A630D}" type="sibTrans" cxnId="{A4B3068E-A832-49F6-94DB-8B2CE4ABD6C1}">
      <dgm:prSet/>
      <dgm:spPr/>
      <dgm:t>
        <a:bodyPr/>
        <a:lstStyle/>
        <a:p>
          <a:endParaRPr lang="en-US" dirty="0">
            <a:latin typeface="+mj-lt"/>
          </a:endParaRPr>
        </a:p>
      </dgm:t>
    </dgm:pt>
    <dgm:pt modelId="{AB5D9F2D-483C-47CF-B7CF-FBD25D05BA51}">
      <dgm:prSet/>
      <dgm:spPr>
        <a:solidFill>
          <a:schemeClr val="accent2">
            <a:lumMod val="50000"/>
          </a:schemeClr>
        </a:solidFill>
      </dgm:spPr>
      <dgm:t>
        <a:bodyPr/>
        <a:lstStyle/>
        <a:p>
          <a:r>
            <a:rPr lang="en-US" dirty="0">
              <a:latin typeface="+mj-lt"/>
            </a:rPr>
            <a:t>Duplicate files</a:t>
          </a:r>
        </a:p>
      </dgm:t>
    </dgm:pt>
    <dgm:pt modelId="{E45321B2-4BFF-4D28-83D1-83EA4888B366}" type="parTrans" cxnId="{B1525F08-7AD9-4E87-B5E9-4502E2C306C6}">
      <dgm:prSet/>
      <dgm:spPr/>
      <dgm:t>
        <a:bodyPr/>
        <a:lstStyle/>
        <a:p>
          <a:endParaRPr lang="en-US"/>
        </a:p>
      </dgm:t>
    </dgm:pt>
    <dgm:pt modelId="{2CEBF973-1351-4F49-BA20-A20014EEB11D}" type="sibTrans" cxnId="{B1525F08-7AD9-4E87-B5E9-4502E2C306C6}">
      <dgm:prSet/>
      <dgm:spPr/>
      <dgm:t>
        <a:bodyPr/>
        <a:lstStyle/>
        <a:p>
          <a:endParaRPr lang="en-US" dirty="0">
            <a:latin typeface="+mj-lt"/>
          </a:endParaRPr>
        </a:p>
      </dgm:t>
    </dgm:pt>
    <dgm:pt modelId="{60BEC42F-FC86-46CF-8200-6AC632D411AA}">
      <dgm:prSet/>
      <dgm:spPr>
        <a:solidFill>
          <a:schemeClr val="accent2">
            <a:lumMod val="50000"/>
          </a:schemeClr>
        </a:solidFill>
      </dgm:spPr>
      <dgm:t>
        <a:bodyPr/>
        <a:lstStyle/>
        <a:p>
          <a:r>
            <a:rPr lang="en-US" dirty="0">
              <a:latin typeface="+mj-lt"/>
            </a:rPr>
            <a:t>Acronym consistency (acronyms in general)</a:t>
          </a:r>
        </a:p>
      </dgm:t>
    </dgm:pt>
    <dgm:pt modelId="{0C49A8F1-3434-4B99-9616-6CD83EB9A792}" type="parTrans" cxnId="{93FE4D10-6A44-4DA6-A68A-6FB2664C99E6}">
      <dgm:prSet/>
      <dgm:spPr/>
      <dgm:t>
        <a:bodyPr/>
        <a:lstStyle/>
        <a:p>
          <a:endParaRPr lang="en-US"/>
        </a:p>
      </dgm:t>
    </dgm:pt>
    <dgm:pt modelId="{6AFE8CDD-8ABF-40F5-B25F-96EEDD0CECF8}" type="sibTrans" cxnId="{93FE4D10-6A44-4DA6-A68A-6FB2664C99E6}">
      <dgm:prSet/>
      <dgm:spPr/>
      <dgm:t>
        <a:bodyPr/>
        <a:lstStyle/>
        <a:p>
          <a:endParaRPr lang="en-US" dirty="0">
            <a:latin typeface="+mj-lt"/>
          </a:endParaRPr>
        </a:p>
      </dgm:t>
    </dgm:pt>
    <dgm:pt modelId="{E924375F-137E-4DD7-B04B-42439C16935F}">
      <dgm:prSet/>
      <dgm:spPr>
        <a:solidFill>
          <a:schemeClr val="accent2">
            <a:lumMod val="50000"/>
          </a:schemeClr>
        </a:solidFill>
      </dgm:spPr>
      <dgm:t>
        <a:bodyPr/>
        <a:lstStyle/>
        <a:p>
          <a:r>
            <a:rPr lang="en-US" dirty="0">
              <a:latin typeface="+mj-lt"/>
            </a:rPr>
            <a:t>Party misidentification</a:t>
          </a:r>
        </a:p>
      </dgm:t>
    </dgm:pt>
    <dgm:pt modelId="{DA4888A5-CEC8-49B8-AE2D-7593B16CF033}" type="parTrans" cxnId="{49FC9128-8CC5-4E2A-9DCF-62833DC64C45}">
      <dgm:prSet/>
      <dgm:spPr/>
      <dgm:t>
        <a:bodyPr/>
        <a:lstStyle/>
        <a:p>
          <a:endParaRPr lang="en-US"/>
        </a:p>
      </dgm:t>
    </dgm:pt>
    <dgm:pt modelId="{5CB14E53-45B2-45B4-9AA0-0BE69502EF2B}" type="sibTrans" cxnId="{49FC9128-8CC5-4E2A-9DCF-62833DC64C45}">
      <dgm:prSet/>
      <dgm:spPr/>
      <dgm:t>
        <a:bodyPr/>
        <a:lstStyle/>
        <a:p>
          <a:endParaRPr lang="en-US" dirty="0">
            <a:latin typeface="+mj-lt"/>
          </a:endParaRPr>
        </a:p>
      </dgm:t>
    </dgm:pt>
    <dgm:pt modelId="{14A07077-E3F3-4C0A-842A-8A69DB441113}">
      <dgm:prSet/>
      <dgm:spPr>
        <a:solidFill>
          <a:schemeClr val="accent2">
            <a:lumMod val="50000"/>
          </a:schemeClr>
        </a:solidFill>
      </dgm:spPr>
      <dgm:t>
        <a:bodyPr/>
        <a:lstStyle/>
        <a:p>
          <a:r>
            <a:rPr lang="en-US" dirty="0">
              <a:latin typeface="+mj-lt"/>
            </a:rPr>
            <a:t>Short-hand and abbreviated text</a:t>
          </a:r>
        </a:p>
      </dgm:t>
    </dgm:pt>
    <dgm:pt modelId="{F139BC69-A25A-4C9E-8BFA-26BABECBFC8A}" type="parTrans" cxnId="{91589C5A-9DFD-4B53-B630-052778399997}">
      <dgm:prSet/>
      <dgm:spPr/>
      <dgm:t>
        <a:bodyPr/>
        <a:lstStyle/>
        <a:p>
          <a:endParaRPr lang="en-US"/>
        </a:p>
      </dgm:t>
    </dgm:pt>
    <dgm:pt modelId="{7FB530A3-768D-488C-A3B7-76D9E4C0CCFF}" type="sibTrans" cxnId="{91589C5A-9DFD-4B53-B630-052778399997}">
      <dgm:prSet/>
      <dgm:spPr/>
      <dgm:t>
        <a:bodyPr/>
        <a:lstStyle/>
        <a:p>
          <a:endParaRPr lang="en-US" dirty="0">
            <a:latin typeface="+mj-lt"/>
          </a:endParaRPr>
        </a:p>
      </dgm:t>
    </dgm:pt>
    <dgm:pt modelId="{E1A290A0-858E-4ED4-8400-FF37AC4EB78E}">
      <dgm:prSet/>
      <dgm:spPr>
        <a:solidFill>
          <a:schemeClr val="accent2">
            <a:lumMod val="50000"/>
          </a:schemeClr>
        </a:solidFill>
      </dgm:spPr>
      <dgm:t>
        <a:bodyPr/>
        <a:lstStyle/>
        <a:p>
          <a:r>
            <a:rPr lang="en-US" dirty="0">
              <a:latin typeface="+mj-lt"/>
            </a:rPr>
            <a:t>Offices misidentified</a:t>
          </a:r>
        </a:p>
      </dgm:t>
    </dgm:pt>
    <dgm:pt modelId="{C98E645A-D393-451B-A67C-A10560954B7D}" type="parTrans" cxnId="{6A5A0763-759B-49E5-84ED-7E9F8423D175}">
      <dgm:prSet/>
      <dgm:spPr/>
      <dgm:t>
        <a:bodyPr/>
        <a:lstStyle/>
        <a:p>
          <a:endParaRPr lang="en-US"/>
        </a:p>
      </dgm:t>
    </dgm:pt>
    <dgm:pt modelId="{639BFDFA-3497-453B-9958-A27C73A50591}" type="sibTrans" cxnId="{6A5A0763-759B-49E5-84ED-7E9F8423D175}">
      <dgm:prSet/>
      <dgm:spPr/>
      <dgm:t>
        <a:bodyPr/>
        <a:lstStyle/>
        <a:p>
          <a:endParaRPr lang="en-US" dirty="0">
            <a:latin typeface="+mj-lt"/>
          </a:endParaRPr>
        </a:p>
      </dgm:t>
    </dgm:pt>
    <dgm:pt modelId="{6E56C743-F9CF-4B97-94D5-AFC2543731A6}">
      <dgm:prSet/>
      <dgm:spPr>
        <a:solidFill>
          <a:schemeClr val="accent2">
            <a:lumMod val="50000"/>
          </a:schemeClr>
        </a:solidFill>
      </dgm:spPr>
      <dgm:t>
        <a:bodyPr/>
        <a:lstStyle/>
        <a:p>
          <a:r>
            <a:rPr lang="en-US" dirty="0">
              <a:latin typeface="+mj-lt"/>
            </a:rPr>
            <a:t>Data format inconsistency</a:t>
          </a:r>
        </a:p>
      </dgm:t>
    </dgm:pt>
    <dgm:pt modelId="{98F0F200-D234-4BF1-9346-1F9ED515EA58}" type="parTrans" cxnId="{30BB4238-5BE2-42BA-BC9D-4236B2C12B6F}">
      <dgm:prSet/>
      <dgm:spPr/>
      <dgm:t>
        <a:bodyPr/>
        <a:lstStyle/>
        <a:p>
          <a:endParaRPr lang="en-US"/>
        </a:p>
      </dgm:t>
    </dgm:pt>
    <dgm:pt modelId="{6DFF1EB7-37E7-4425-8302-AB304EF9AE85}" type="sibTrans" cxnId="{30BB4238-5BE2-42BA-BC9D-4236B2C12B6F}">
      <dgm:prSet/>
      <dgm:spPr/>
      <dgm:t>
        <a:bodyPr/>
        <a:lstStyle/>
        <a:p>
          <a:endParaRPr lang="en-US" dirty="0">
            <a:latin typeface="+mj-lt"/>
          </a:endParaRPr>
        </a:p>
      </dgm:t>
    </dgm:pt>
    <dgm:pt modelId="{E3C66FBE-8CCF-4C2B-8CC8-6009ACC65EBC}">
      <dgm:prSet/>
      <dgm:spPr>
        <a:solidFill>
          <a:schemeClr val="accent2">
            <a:lumMod val="50000"/>
          </a:schemeClr>
        </a:solidFill>
      </dgm:spPr>
      <dgm:t>
        <a:bodyPr/>
        <a:lstStyle/>
        <a:p>
          <a:r>
            <a:rPr lang="en-US" dirty="0">
              <a:latin typeface="+mj-lt"/>
            </a:rPr>
            <a:t>State identification inconsistency errors</a:t>
          </a:r>
        </a:p>
      </dgm:t>
    </dgm:pt>
    <dgm:pt modelId="{EB6C96CE-B451-481C-9734-13A02C98D64F}" type="parTrans" cxnId="{5810FB83-BB77-4C03-B72D-A60CCD8EE4BE}">
      <dgm:prSet/>
      <dgm:spPr/>
      <dgm:t>
        <a:bodyPr/>
        <a:lstStyle/>
        <a:p>
          <a:endParaRPr lang="en-US"/>
        </a:p>
      </dgm:t>
    </dgm:pt>
    <dgm:pt modelId="{A947440B-256B-4611-A6E2-5A0F569E1B19}" type="sibTrans" cxnId="{5810FB83-BB77-4C03-B72D-A60CCD8EE4BE}">
      <dgm:prSet/>
      <dgm:spPr/>
      <dgm:t>
        <a:bodyPr/>
        <a:lstStyle/>
        <a:p>
          <a:endParaRPr lang="en-US" dirty="0">
            <a:latin typeface="+mj-lt"/>
          </a:endParaRPr>
        </a:p>
      </dgm:t>
    </dgm:pt>
    <dgm:pt modelId="{70B25CD5-FC96-48F0-93AD-48447D42F242}">
      <dgm:prSet/>
      <dgm:spPr>
        <a:solidFill>
          <a:schemeClr val="accent2">
            <a:lumMod val="50000"/>
          </a:schemeClr>
        </a:solidFill>
      </dgm:spPr>
      <dgm:t>
        <a:bodyPr/>
        <a:lstStyle/>
        <a:p>
          <a:r>
            <a:rPr lang="en-US" dirty="0">
              <a:latin typeface="+mj-lt"/>
            </a:rPr>
            <a:t>Incorrect numbering (out of order)</a:t>
          </a:r>
        </a:p>
      </dgm:t>
    </dgm:pt>
    <dgm:pt modelId="{75CC6937-123C-4EA9-AE29-7411205CB0D4}" type="parTrans" cxnId="{698A510A-144B-4A19-81E0-BB7ED2C72A3D}">
      <dgm:prSet/>
      <dgm:spPr/>
      <dgm:t>
        <a:bodyPr/>
        <a:lstStyle/>
        <a:p>
          <a:endParaRPr lang="en-US"/>
        </a:p>
      </dgm:t>
    </dgm:pt>
    <dgm:pt modelId="{CA5308A0-AC9D-4FEA-BB11-FE46850DB5D2}" type="sibTrans" cxnId="{698A510A-144B-4A19-81E0-BB7ED2C72A3D}">
      <dgm:prSet/>
      <dgm:spPr/>
      <dgm:t>
        <a:bodyPr/>
        <a:lstStyle/>
        <a:p>
          <a:endParaRPr lang="en-US" dirty="0">
            <a:latin typeface="+mj-lt"/>
          </a:endParaRPr>
        </a:p>
      </dgm:t>
    </dgm:pt>
    <dgm:pt modelId="{CEA4D670-71F6-4D8E-B271-A9FBF59C4D29}">
      <dgm:prSet custT="1"/>
      <dgm:spPr>
        <a:solidFill>
          <a:schemeClr val="accent2">
            <a:lumMod val="50000"/>
          </a:schemeClr>
        </a:solidFill>
      </dgm:spPr>
      <dgm:t>
        <a:bodyPr lIns="91440" tIns="0" rIns="91440" bIns="0"/>
        <a:lstStyle/>
        <a:p>
          <a:pPr algn="ctr"/>
          <a:r>
            <a:rPr lang="en-US" sz="1000" dirty="0">
              <a:latin typeface="+mj-lt"/>
            </a:rPr>
            <a:t>Creators/agency misrepresentation  inconsistency</a:t>
          </a:r>
        </a:p>
      </dgm:t>
    </dgm:pt>
    <dgm:pt modelId="{6F1818EB-467D-43D7-A120-A5E44DFA8C72}" type="parTrans" cxnId="{213A7070-FBD6-4F76-A55D-5E9EAD5744B7}">
      <dgm:prSet/>
      <dgm:spPr/>
      <dgm:t>
        <a:bodyPr/>
        <a:lstStyle/>
        <a:p>
          <a:endParaRPr lang="en-US"/>
        </a:p>
      </dgm:t>
    </dgm:pt>
    <dgm:pt modelId="{2DCA9AA3-030B-4B65-9963-F77A74D21E67}" type="sibTrans" cxnId="{213A7070-FBD6-4F76-A55D-5E9EAD5744B7}">
      <dgm:prSet/>
      <dgm:spPr/>
      <dgm:t>
        <a:bodyPr/>
        <a:lstStyle/>
        <a:p>
          <a:endParaRPr lang="en-US" dirty="0">
            <a:latin typeface="+mj-lt"/>
          </a:endParaRPr>
        </a:p>
      </dgm:t>
    </dgm:pt>
    <dgm:pt modelId="{3335FA38-9549-437D-94B1-2387BC93FBAE}">
      <dgm:prSet/>
      <dgm:spPr>
        <a:solidFill>
          <a:schemeClr val="accent2">
            <a:lumMod val="50000"/>
          </a:schemeClr>
        </a:solidFill>
      </dgm:spPr>
      <dgm:t>
        <a:bodyPr/>
        <a:lstStyle/>
        <a:p>
          <a:r>
            <a:rPr lang="en-US" dirty="0">
              <a:latin typeface="+mj-lt"/>
            </a:rPr>
            <a:t>Languages inconsistency or misidentified</a:t>
          </a:r>
        </a:p>
      </dgm:t>
    </dgm:pt>
    <dgm:pt modelId="{31303185-0062-4F8C-9141-ADE7FC5147C8}" type="parTrans" cxnId="{7D3FCAE2-2B1D-4AFB-A1E6-47B8C80FA98F}">
      <dgm:prSet/>
      <dgm:spPr/>
      <dgm:t>
        <a:bodyPr/>
        <a:lstStyle/>
        <a:p>
          <a:endParaRPr lang="en-US"/>
        </a:p>
      </dgm:t>
    </dgm:pt>
    <dgm:pt modelId="{C59BB043-87A7-4E2B-90C5-5F92DEEE385A}" type="sibTrans" cxnId="{7D3FCAE2-2B1D-4AFB-A1E6-47B8C80FA98F}">
      <dgm:prSet/>
      <dgm:spPr/>
      <dgm:t>
        <a:bodyPr/>
        <a:lstStyle/>
        <a:p>
          <a:endParaRPr lang="en-US" dirty="0">
            <a:latin typeface="+mj-lt"/>
          </a:endParaRPr>
        </a:p>
      </dgm:t>
    </dgm:pt>
    <dgm:pt modelId="{26EB0708-15AA-4BCB-A499-99FC3A1C7463}">
      <dgm:prSet/>
      <dgm:spPr>
        <a:solidFill>
          <a:schemeClr val="accent2">
            <a:lumMod val="50000"/>
          </a:schemeClr>
        </a:solidFill>
      </dgm:spPr>
      <dgm:t>
        <a:bodyPr/>
        <a:lstStyle/>
        <a:p>
          <a:r>
            <a:rPr lang="en-US" dirty="0">
              <a:latin typeface="+mj-lt"/>
            </a:rPr>
            <a:t>Length and extent inconsistency </a:t>
          </a:r>
        </a:p>
      </dgm:t>
    </dgm:pt>
    <dgm:pt modelId="{07617A5E-8B66-4D82-8C66-9FABA073C363}" type="parTrans" cxnId="{442AF37E-E82B-4AC7-A4A1-E186B78CEC4B}">
      <dgm:prSet/>
      <dgm:spPr/>
      <dgm:t>
        <a:bodyPr/>
        <a:lstStyle/>
        <a:p>
          <a:endParaRPr lang="en-US"/>
        </a:p>
      </dgm:t>
    </dgm:pt>
    <dgm:pt modelId="{0E13FA0D-E512-4C2D-9017-D0EAEED15CC9}" type="sibTrans" cxnId="{442AF37E-E82B-4AC7-A4A1-E186B78CEC4B}">
      <dgm:prSet/>
      <dgm:spPr/>
      <dgm:t>
        <a:bodyPr/>
        <a:lstStyle/>
        <a:p>
          <a:endParaRPr lang="en-US" dirty="0">
            <a:latin typeface="+mj-lt"/>
          </a:endParaRPr>
        </a:p>
      </dgm:t>
    </dgm:pt>
    <dgm:pt modelId="{D9677178-60E5-48DA-B567-8542BA789486}">
      <dgm:prSet/>
      <dgm:spPr>
        <a:solidFill>
          <a:schemeClr val="accent2">
            <a:lumMod val="50000"/>
          </a:schemeClr>
        </a:solidFill>
      </dgm:spPr>
      <dgm:t>
        <a:bodyPr/>
        <a:lstStyle/>
        <a:p>
          <a:r>
            <a:rPr lang="en-US" dirty="0">
              <a:latin typeface="+mj-lt"/>
            </a:rPr>
            <a:t>Subject development</a:t>
          </a:r>
        </a:p>
      </dgm:t>
    </dgm:pt>
    <dgm:pt modelId="{5B1FA715-6731-4D9D-9001-4D8C99A20161}" type="parTrans" cxnId="{AD70AD07-DEDE-4AF0-9604-C2094DEDC7B5}">
      <dgm:prSet/>
      <dgm:spPr/>
      <dgm:t>
        <a:bodyPr/>
        <a:lstStyle/>
        <a:p>
          <a:endParaRPr lang="en-US"/>
        </a:p>
      </dgm:t>
    </dgm:pt>
    <dgm:pt modelId="{D93C6BC7-1004-4469-8C81-39F174C8200A}" type="sibTrans" cxnId="{AD70AD07-DEDE-4AF0-9604-C2094DEDC7B5}">
      <dgm:prSet/>
      <dgm:spPr/>
      <dgm:t>
        <a:bodyPr/>
        <a:lstStyle/>
        <a:p>
          <a:endParaRPr lang="en-US"/>
        </a:p>
      </dgm:t>
    </dgm:pt>
    <dgm:pt modelId="{882CF91C-37BB-4B49-AECF-319A5C669309}" type="pres">
      <dgm:prSet presAssocID="{AC7C29DF-F141-40DE-96E5-7A06E4089DDA}" presName="Name0" presStyleCnt="0">
        <dgm:presLayoutVars>
          <dgm:dir/>
          <dgm:resizeHandles val="exact"/>
        </dgm:presLayoutVars>
      </dgm:prSet>
      <dgm:spPr/>
    </dgm:pt>
    <dgm:pt modelId="{A43745FC-F22A-456D-B555-7149E0C75A9A}" type="pres">
      <dgm:prSet presAssocID="{763044EC-8317-42D0-A89F-F5E18DFF4D09}" presName="node" presStyleLbl="node1" presStyleIdx="0" presStyleCnt="18">
        <dgm:presLayoutVars>
          <dgm:bulletEnabled val="1"/>
        </dgm:presLayoutVars>
      </dgm:prSet>
      <dgm:spPr/>
    </dgm:pt>
    <dgm:pt modelId="{5776E8BD-0DAE-4345-9B6A-7D818749776C}" type="pres">
      <dgm:prSet presAssocID="{84B1E4B9-9F80-4914-B4A0-B95FC687CB9E}" presName="sibTrans" presStyleLbl="sibTrans1D1" presStyleIdx="0" presStyleCnt="17"/>
      <dgm:spPr/>
    </dgm:pt>
    <dgm:pt modelId="{25D38F92-CEC1-45C2-9276-6008A526AB80}" type="pres">
      <dgm:prSet presAssocID="{84B1E4B9-9F80-4914-B4A0-B95FC687CB9E}" presName="connectorText" presStyleLbl="sibTrans1D1" presStyleIdx="0" presStyleCnt="17"/>
      <dgm:spPr/>
    </dgm:pt>
    <dgm:pt modelId="{2A67A4F7-D1FB-4C6C-B44C-F823EB883992}" type="pres">
      <dgm:prSet presAssocID="{9B2F6B73-E589-49E9-A438-A331FCAC67D7}" presName="node" presStyleLbl="node1" presStyleIdx="1" presStyleCnt="18">
        <dgm:presLayoutVars>
          <dgm:bulletEnabled val="1"/>
        </dgm:presLayoutVars>
      </dgm:prSet>
      <dgm:spPr/>
    </dgm:pt>
    <dgm:pt modelId="{44F614E5-DC7F-463D-917A-2CBCA691CA25}" type="pres">
      <dgm:prSet presAssocID="{C78ACF20-C2A7-42E9-8AED-FD9618F73B93}" presName="sibTrans" presStyleLbl="sibTrans1D1" presStyleIdx="1" presStyleCnt="17"/>
      <dgm:spPr/>
    </dgm:pt>
    <dgm:pt modelId="{4277AC6A-A60D-422C-87DB-A01F466D3AD4}" type="pres">
      <dgm:prSet presAssocID="{C78ACF20-C2A7-42E9-8AED-FD9618F73B93}" presName="connectorText" presStyleLbl="sibTrans1D1" presStyleIdx="1" presStyleCnt="17"/>
      <dgm:spPr/>
    </dgm:pt>
    <dgm:pt modelId="{D9083886-B80E-4B88-92B6-7462B9A5569E}" type="pres">
      <dgm:prSet presAssocID="{A1E303B2-0A2F-48F0-BFA6-7BA881CDF6FC}" presName="node" presStyleLbl="node1" presStyleIdx="2" presStyleCnt="18">
        <dgm:presLayoutVars>
          <dgm:bulletEnabled val="1"/>
        </dgm:presLayoutVars>
      </dgm:prSet>
      <dgm:spPr/>
    </dgm:pt>
    <dgm:pt modelId="{38EA4290-A365-45C6-884B-42AD87AAF702}" type="pres">
      <dgm:prSet presAssocID="{418BE666-02F8-4848-80C8-C97A16D62A77}" presName="sibTrans" presStyleLbl="sibTrans1D1" presStyleIdx="2" presStyleCnt="17"/>
      <dgm:spPr/>
    </dgm:pt>
    <dgm:pt modelId="{1B5BF66A-0453-448B-AE18-0C91A4D45542}" type="pres">
      <dgm:prSet presAssocID="{418BE666-02F8-4848-80C8-C97A16D62A77}" presName="connectorText" presStyleLbl="sibTrans1D1" presStyleIdx="2" presStyleCnt="17"/>
      <dgm:spPr/>
    </dgm:pt>
    <dgm:pt modelId="{33A41076-5BEE-44A4-A079-CC65DD225256}" type="pres">
      <dgm:prSet presAssocID="{CC332A18-211D-4FFE-8636-910A4DED0273}" presName="node" presStyleLbl="node1" presStyleIdx="3" presStyleCnt="18">
        <dgm:presLayoutVars>
          <dgm:bulletEnabled val="1"/>
        </dgm:presLayoutVars>
      </dgm:prSet>
      <dgm:spPr/>
    </dgm:pt>
    <dgm:pt modelId="{752BBEB3-09F7-4059-A68C-EFA70089B731}" type="pres">
      <dgm:prSet presAssocID="{FD3934A6-83DD-4B81-B415-69D63B2D5EFD}" presName="sibTrans" presStyleLbl="sibTrans1D1" presStyleIdx="3" presStyleCnt="17"/>
      <dgm:spPr/>
    </dgm:pt>
    <dgm:pt modelId="{0ACD5D31-258F-403D-8E2F-1D1759FED614}" type="pres">
      <dgm:prSet presAssocID="{FD3934A6-83DD-4B81-B415-69D63B2D5EFD}" presName="connectorText" presStyleLbl="sibTrans1D1" presStyleIdx="3" presStyleCnt="17"/>
      <dgm:spPr/>
    </dgm:pt>
    <dgm:pt modelId="{8B965FC4-0164-4B96-80E5-B64A4C3A2A9D}" type="pres">
      <dgm:prSet presAssocID="{EB406EB7-3BE1-4BF0-A348-C78E362661F3}" presName="node" presStyleLbl="node1" presStyleIdx="4" presStyleCnt="18">
        <dgm:presLayoutVars>
          <dgm:bulletEnabled val="1"/>
        </dgm:presLayoutVars>
      </dgm:prSet>
      <dgm:spPr/>
    </dgm:pt>
    <dgm:pt modelId="{6597079B-9500-4117-ABD3-1272331A4C88}" type="pres">
      <dgm:prSet presAssocID="{26F7BE81-AE00-40AB-BF70-D65C3C09AD47}" presName="sibTrans" presStyleLbl="sibTrans1D1" presStyleIdx="4" presStyleCnt="17"/>
      <dgm:spPr/>
    </dgm:pt>
    <dgm:pt modelId="{D4987F83-0A77-43CE-8E5E-0D2CDCE5604D}" type="pres">
      <dgm:prSet presAssocID="{26F7BE81-AE00-40AB-BF70-D65C3C09AD47}" presName="connectorText" presStyleLbl="sibTrans1D1" presStyleIdx="4" presStyleCnt="17"/>
      <dgm:spPr/>
    </dgm:pt>
    <dgm:pt modelId="{A6D4A69E-B2C0-4391-9DF3-5EDC5483819C}" type="pres">
      <dgm:prSet presAssocID="{EF073435-C75C-41B7-AF32-A4FF9A769D1E}" presName="node" presStyleLbl="node1" presStyleIdx="5" presStyleCnt="18">
        <dgm:presLayoutVars>
          <dgm:bulletEnabled val="1"/>
        </dgm:presLayoutVars>
      </dgm:prSet>
      <dgm:spPr/>
    </dgm:pt>
    <dgm:pt modelId="{74D7DB78-5F71-40E7-8BD9-303D93C09F16}" type="pres">
      <dgm:prSet presAssocID="{FF1B0471-C9A2-4D19-A9FF-ABE09F4A630D}" presName="sibTrans" presStyleLbl="sibTrans1D1" presStyleIdx="5" presStyleCnt="17"/>
      <dgm:spPr/>
    </dgm:pt>
    <dgm:pt modelId="{58734A99-3623-4049-BDCC-F9CCB87F1294}" type="pres">
      <dgm:prSet presAssocID="{FF1B0471-C9A2-4D19-A9FF-ABE09F4A630D}" presName="connectorText" presStyleLbl="sibTrans1D1" presStyleIdx="5" presStyleCnt="17"/>
      <dgm:spPr/>
    </dgm:pt>
    <dgm:pt modelId="{0B0F32DE-4EE6-4FE0-B507-339EEBA011B1}" type="pres">
      <dgm:prSet presAssocID="{AB5D9F2D-483C-47CF-B7CF-FBD25D05BA51}" presName="node" presStyleLbl="node1" presStyleIdx="6" presStyleCnt="18">
        <dgm:presLayoutVars>
          <dgm:bulletEnabled val="1"/>
        </dgm:presLayoutVars>
      </dgm:prSet>
      <dgm:spPr/>
    </dgm:pt>
    <dgm:pt modelId="{4B96CD96-4B3F-40DD-A10E-A25E262D22CA}" type="pres">
      <dgm:prSet presAssocID="{2CEBF973-1351-4F49-BA20-A20014EEB11D}" presName="sibTrans" presStyleLbl="sibTrans1D1" presStyleIdx="6" presStyleCnt="17"/>
      <dgm:spPr/>
    </dgm:pt>
    <dgm:pt modelId="{53764FED-102C-4C1F-835D-1906FB3C8AA1}" type="pres">
      <dgm:prSet presAssocID="{2CEBF973-1351-4F49-BA20-A20014EEB11D}" presName="connectorText" presStyleLbl="sibTrans1D1" presStyleIdx="6" presStyleCnt="17"/>
      <dgm:spPr/>
    </dgm:pt>
    <dgm:pt modelId="{EC8F8F10-DBD8-47EF-92A7-1A0CBE2E75F4}" type="pres">
      <dgm:prSet presAssocID="{60BEC42F-FC86-46CF-8200-6AC632D411AA}" presName="node" presStyleLbl="node1" presStyleIdx="7" presStyleCnt="18">
        <dgm:presLayoutVars>
          <dgm:bulletEnabled val="1"/>
        </dgm:presLayoutVars>
      </dgm:prSet>
      <dgm:spPr/>
    </dgm:pt>
    <dgm:pt modelId="{C80493C2-BB23-4131-A760-8FBF5104143D}" type="pres">
      <dgm:prSet presAssocID="{6AFE8CDD-8ABF-40F5-B25F-96EEDD0CECF8}" presName="sibTrans" presStyleLbl="sibTrans1D1" presStyleIdx="7" presStyleCnt="17"/>
      <dgm:spPr/>
    </dgm:pt>
    <dgm:pt modelId="{B19029F4-EEBD-4569-964D-D5A3326AB45F}" type="pres">
      <dgm:prSet presAssocID="{6AFE8CDD-8ABF-40F5-B25F-96EEDD0CECF8}" presName="connectorText" presStyleLbl="sibTrans1D1" presStyleIdx="7" presStyleCnt="17"/>
      <dgm:spPr/>
    </dgm:pt>
    <dgm:pt modelId="{8FEBCA72-0874-4ED5-B554-E3F537FB24B7}" type="pres">
      <dgm:prSet presAssocID="{E924375F-137E-4DD7-B04B-42439C16935F}" presName="node" presStyleLbl="node1" presStyleIdx="8" presStyleCnt="18">
        <dgm:presLayoutVars>
          <dgm:bulletEnabled val="1"/>
        </dgm:presLayoutVars>
      </dgm:prSet>
      <dgm:spPr/>
    </dgm:pt>
    <dgm:pt modelId="{62B6C97A-2700-4204-A382-AC1127D1D7B7}" type="pres">
      <dgm:prSet presAssocID="{5CB14E53-45B2-45B4-9AA0-0BE69502EF2B}" presName="sibTrans" presStyleLbl="sibTrans1D1" presStyleIdx="8" presStyleCnt="17"/>
      <dgm:spPr/>
    </dgm:pt>
    <dgm:pt modelId="{DEDEA342-0C63-43E7-8400-69784E202A9B}" type="pres">
      <dgm:prSet presAssocID="{5CB14E53-45B2-45B4-9AA0-0BE69502EF2B}" presName="connectorText" presStyleLbl="sibTrans1D1" presStyleIdx="8" presStyleCnt="17"/>
      <dgm:spPr/>
    </dgm:pt>
    <dgm:pt modelId="{CF91C360-7BDE-41C7-B3BF-1536D1086534}" type="pres">
      <dgm:prSet presAssocID="{14A07077-E3F3-4C0A-842A-8A69DB441113}" presName="node" presStyleLbl="node1" presStyleIdx="9" presStyleCnt="18">
        <dgm:presLayoutVars>
          <dgm:bulletEnabled val="1"/>
        </dgm:presLayoutVars>
      </dgm:prSet>
      <dgm:spPr/>
    </dgm:pt>
    <dgm:pt modelId="{E707FC6D-18AF-4849-BE03-79F26BB16CFB}" type="pres">
      <dgm:prSet presAssocID="{7FB530A3-768D-488C-A3B7-76D9E4C0CCFF}" presName="sibTrans" presStyleLbl="sibTrans1D1" presStyleIdx="9" presStyleCnt="17"/>
      <dgm:spPr/>
    </dgm:pt>
    <dgm:pt modelId="{87CE0148-B628-45C8-AEB5-35D4C7F59009}" type="pres">
      <dgm:prSet presAssocID="{7FB530A3-768D-488C-A3B7-76D9E4C0CCFF}" presName="connectorText" presStyleLbl="sibTrans1D1" presStyleIdx="9" presStyleCnt="17"/>
      <dgm:spPr/>
    </dgm:pt>
    <dgm:pt modelId="{1025708D-8C5A-4167-AEB3-7DE62D85E903}" type="pres">
      <dgm:prSet presAssocID="{E1A290A0-858E-4ED4-8400-FF37AC4EB78E}" presName="node" presStyleLbl="node1" presStyleIdx="10" presStyleCnt="18">
        <dgm:presLayoutVars>
          <dgm:bulletEnabled val="1"/>
        </dgm:presLayoutVars>
      </dgm:prSet>
      <dgm:spPr/>
    </dgm:pt>
    <dgm:pt modelId="{4403DFCC-4DCD-444B-81A3-AE43E77A3500}" type="pres">
      <dgm:prSet presAssocID="{639BFDFA-3497-453B-9958-A27C73A50591}" presName="sibTrans" presStyleLbl="sibTrans1D1" presStyleIdx="10" presStyleCnt="17"/>
      <dgm:spPr/>
    </dgm:pt>
    <dgm:pt modelId="{8872BE59-B9E4-4D10-B1BF-8FBE02632122}" type="pres">
      <dgm:prSet presAssocID="{639BFDFA-3497-453B-9958-A27C73A50591}" presName="connectorText" presStyleLbl="sibTrans1D1" presStyleIdx="10" presStyleCnt="17"/>
      <dgm:spPr/>
    </dgm:pt>
    <dgm:pt modelId="{476BF680-A8A8-45A8-95B9-AAEF3E9E511B}" type="pres">
      <dgm:prSet presAssocID="{6E56C743-F9CF-4B97-94D5-AFC2543731A6}" presName="node" presStyleLbl="node1" presStyleIdx="11" presStyleCnt="18">
        <dgm:presLayoutVars>
          <dgm:bulletEnabled val="1"/>
        </dgm:presLayoutVars>
      </dgm:prSet>
      <dgm:spPr/>
    </dgm:pt>
    <dgm:pt modelId="{8F20BA22-5AD1-4EB1-A1B9-8105F44DAB85}" type="pres">
      <dgm:prSet presAssocID="{6DFF1EB7-37E7-4425-8302-AB304EF9AE85}" presName="sibTrans" presStyleLbl="sibTrans1D1" presStyleIdx="11" presStyleCnt="17"/>
      <dgm:spPr/>
    </dgm:pt>
    <dgm:pt modelId="{E39C9FEA-4709-4373-8878-45B45B956249}" type="pres">
      <dgm:prSet presAssocID="{6DFF1EB7-37E7-4425-8302-AB304EF9AE85}" presName="connectorText" presStyleLbl="sibTrans1D1" presStyleIdx="11" presStyleCnt="17"/>
      <dgm:spPr/>
    </dgm:pt>
    <dgm:pt modelId="{B4BB69CA-4ED6-4BFB-A844-3F1837355834}" type="pres">
      <dgm:prSet presAssocID="{E3C66FBE-8CCF-4C2B-8CC8-6009ACC65EBC}" presName="node" presStyleLbl="node1" presStyleIdx="12" presStyleCnt="18">
        <dgm:presLayoutVars>
          <dgm:bulletEnabled val="1"/>
        </dgm:presLayoutVars>
      </dgm:prSet>
      <dgm:spPr/>
    </dgm:pt>
    <dgm:pt modelId="{700E4F65-A375-4DF8-B730-4B0FBB6CE06C}" type="pres">
      <dgm:prSet presAssocID="{A947440B-256B-4611-A6E2-5A0F569E1B19}" presName="sibTrans" presStyleLbl="sibTrans1D1" presStyleIdx="12" presStyleCnt="17"/>
      <dgm:spPr/>
    </dgm:pt>
    <dgm:pt modelId="{DD6F88BB-CCBB-44FD-A901-5F9973EA6C8C}" type="pres">
      <dgm:prSet presAssocID="{A947440B-256B-4611-A6E2-5A0F569E1B19}" presName="connectorText" presStyleLbl="sibTrans1D1" presStyleIdx="12" presStyleCnt="17"/>
      <dgm:spPr/>
    </dgm:pt>
    <dgm:pt modelId="{A0131ED6-B4AA-45C3-9CD8-04343D8F1C64}" type="pres">
      <dgm:prSet presAssocID="{70B25CD5-FC96-48F0-93AD-48447D42F242}" presName="node" presStyleLbl="node1" presStyleIdx="13" presStyleCnt="18">
        <dgm:presLayoutVars>
          <dgm:bulletEnabled val="1"/>
        </dgm:presLayoutVars>
      </dgm:prSet>
      <dgm:spPr/>
    </dgm:pt>
    <dgm:pt modelId="{55EF5FC7-2C7E-4D8F-801F-D18344C06619}" type="pres">
      <dgm:prSet presAssocID="{CA5308A0-AC9D-4FEA-BB11-FE46850DB5D2}" presName="sibTrans" presStyleLbl="sibTrans1D1" presStyleIdx="13" presStyleCnt="17"/>
      <dgm:spPr/>
    </dgm:pt>
    <dgm:pt modelId="{07DA509E-2465-4162-A76A-220B80BAC00A}" type="pres">
      <dgm:prSet presAssocID="{CA5308A0-AC9D-4FEA-BB11-FE46850DB5D2}" presName="connectorText" presStyleLbl="sibTrans1D1" presStyleIdx="13" presStyleCnt="17"/>
      <dgm:spPr/>
    </dgm:pt>
    <dgm:pt modelId="{11006AC8-61DB-49E7-A103-66C2B20A163F}" type="pres">
      <dgm:prSet presAssocID="{CEA4D670-71F6-4D8E-B271-A9FBF59C4D29}" presName="node" presStyleLbl="node1" presStyleIdx="14" presStyleCnt="18">
        <dgm:presLayoutVars>
          <dgm:bulletEnabled val="1"/>
        </dgm:presLayoutVars>
      </dgm:prSet>
      <dgm:spPr/>
    </dgm:pt>
    <dgm:pt modelId="{BD1A7597-DD73-4D7F-8F1D-16F24CC7ADF5}" type="pres">
      <dgm:prSet presAssocID="{2DCA9AA3-030B-4B65-9963-F77A74D21E67}" presName="sibTrans" presStyleLbl="sibTrans1D1" presStyleIdx="14" presStyleCnt="17"/>
      <dgm:spPr/>
    </dgm:pt>
    <dgm:pt modelId="{EBE67503-643A-4195-BAEA-46383E9E4EB5}" type="pres">
      <dgm:prSet presAssocID="{2DCA9AA3-030B-4B65-9963-F77A74D21E67}" presName="connectorText" presStyleLbl="sibTrans1D1" presStyleIdx="14" presStyleCnt="17"/>
      <dgm:spPr/>
    </dgm:pt>
    <dgm:pt modelId="{1BA3900B-8784-46FF-8E64-B14B38CA1198}" type="pres">
      <dgm:prSet presAssocID="{3335FA38-9549-437D-94B1-2387BC93FBAE}" presName="node" presStyleLbl="node1" presStyleIdx="15" presStyleCnt="18">
        <dgm:presLayoutVars>
          <dgm:bulletEnabled val="1"/>
        </dgm:presLayoutVars>
      </dgm:prSet>
      <dgm:spPr/>
    </dgm:pt>
    <dgm:pt modelId="{58D5CFA9-7431-4094-BE98-50305F415F38}" type="pres">
      <dgm:prSet presAssocID="{C59BB043-87A7-4E2B-90C5-5F92DEEE385A}" presName="sibTrans" presStyleLbl="sibTrans1D1" presStyleIdx="15" presStyleCnt="17"/>
      <dgm:spPr/>
    </dgm:pt>
    <dgm:pt modelId="{4E3B7DB9-6C33-4EC3-9949-B4BC32DFF90B}" type="pres">
      <dgm:prSet presAssocID="{C59BB043-87A7-4E2B-90C5-5F92DEEE385A}" presName="connectorText" presStyleLbl="sibTrans1D1" presStyleIdx="15" presStyleCnt="17"/>
      <dgm:spPr/>
    </dgm:pt>
    <dgm:pt modelId="{7B65A96F-B847-4575-8E40-CBF54A6F8E98}" type="pres">
      <dgm:prSet presAssocID="{26EB0708-15AA-4BCB-A499-99FC3A1C7463}" presName="node" presStyleLbl="node1" presStyleIdx="16" presStyleCnt="18">
        <dgm:presLayoutVars>
          <dgm:bulletEnabled val="1"/>
        </dgm:presLayoutVars>
      </dgm:prSet>
      <dgm:spPr/>
    </dgm:pt>
    <dgm:pt modelId="{B938714B-F097-4ACC-9400-1B58CD2C8A2C}" type="pres">
      <dgm:prSet presAssocID="{0E13FA0D-E512-4C2D-9017-D0EAEED15CC9}" presName="sibTrans" presStyleLbl="sibTrans1D1" presStyleIdx="16" presStyleCnt="17"/>
      <dgm:spPr/>
    </dgm:pt>
    <dgm:pt modelId="{E16DDB8B-CD4D-4CD1-B468-B7C390DEB754}" type="pres">
      <dgm:prSet presAssocID="{0E13FA0D-E512-4C2D-9017-D0EAEED15CC9}" presName="connectorText" presStyleLbl="sibTrans1D1" presStyleIdx="16" presStyleCnt="17"/>
      <dgm:spPr/>
    </dgm:pt>
    <dgm:pt modelId="{270A25B1-649A-4A64-AC37-295597AA784B}" type="pres">
      <dgm:prSet presAssocID="{D9677178-60E5-48DA-B567-8542BA789486}" presName="node" presStyleLbl="node1" presStyleIdx="17" presStyleCnt="18">
        <dgm:presLayoutVars>
          <dgm:bulletEnabled val="1"/>
        </dgm:presLayoutVars>
      </dgm:prSet>
      <dgm:spPr/>
    </dgm:pt>
  </dgm:ptLst>
  <dgm:cxnLst>
    <dgm:cxn modelId="{39117C00-DF0A-4BE7-8243-9C269F4CE07A}" type="presOf" srcId="{E3C66FBE-8CCF-4C2B-8CC8-6009ACC65EBC}" destId="{B4BB69CA-4ED6-4BFB-A844-3F1837355834}" srcOrd="0" destOrd="0" presId="urn:microsoft.com/office/officeart/2016/7/layout/RepeatingBendingProcessNew"/>
    <dgm:cxn modelId="{0F57E104-39B9-45D1-824A-48B5F62B1437}" type="presOf" srcId="{AB5D9F2D-483C-47CF-B7CF-FBD25D05BA51}" destId="{0B0F32DE-4EE6-4FE0-B507-339EEBA011B1}" srcOrd="0" destOrd="0" presId="urn:microsoft.com/office/officeart/2016/7/layout/RepeatingBendingProcessNew"/>
    <dgm:cxn modelId="{AD70AD07-DEDE-4AF0-9604-C2094DEDC7B5}" srcId="{AC7C29DF-F141-40DE-96E5-7A06E4089DDA}" destId="{D9677178-60E5-48DA-B567-8542BA789486}" srcOrd="17" destOrd="0" parTransId="{5B1FA715-6731-4D9D-9001-4D8C99A20161}" sibTransId="{D93C6BC7-1004-4469-8C81-39F174C8200A}"/>
    <dgm:cxn modelId="{B1525F08-7AD9-4E87-B5E9-4502E2C306C6}" srcId="{AC7C29DF-F141-40DE-96E5-7A06E4089DDA}" destId="{AB5D9F2D-483C-47CF-B7CF-FBD25D05BA51}" srcOrd="6" destOrd="0" parTransId="{E45321B2-4BFF-4D28-83D1-83EA4888B366}" sibTransId="{2CEBF973-1351-4F49-BA20-A20014EEB11D}"/>
    <dgm:cxn modelId="{698A510A-144B-4A19-81E0-BB7ED2C72A3D}" srcId="{AC7C29DF-F141-40DE-96E5-7A06E4089DDA}" destId="{70B25CD5-FC96-48F0-93AD-48447D42F242}" srcOrd="13" destOrd="0" parTransId="{75CC6937-123C-4EA9-AE29-7411205CB0D4}" sibTransId="{CA5308A0-AC9D-4FEA-BB11-FE46850DB5D2}"/>
    <dgm:cxn modelId="{6908D00D-B874-4B17-B470-1378386F2493}" type="presOf" srcId="{C59BB043-87A7-4E2B-90C5-5F92DEEE385A}" destId="{58D5CFA9-7431-4094-BE98-50305F415F38}" srcOrd="0" destOrd="0" presId="urn:microsoft.com/office/officeart/2016/7/layout/RepeatingBendingProcessNew"/>
    <dgm:cxn modelId="{93FE4D10-6A44-4DA6-A68A-6FB2664C99E6}" srcId="{AC7C29DF-F141-40DE-96E5-7A06E4089DDA}" destId="{60BEC42F-FC86-46CF-8200-6AC632D411AA}" srcOrd="7" destOrd="0" parTransId="{0C49A8F1-3434-4B99-9616-6CD83EB9A792}" sibTransId="{6AFE8CDD-8ABF-40F5-B25F-96EEDD0CECF8}"/>
    <dgm:cxn modelId="{88A9891B-BEB8-4CE4-A3A3-735D2B4F584C}" type="presOf" srcId="{A947440B-256B-4611-A6E2-5A0F569E1B19}" destId="{700E4F65-A375-4DF8-B730-4B0FBB6CE06C}" srcOrd="0" destOrd="0" presId="urn:microsoft.com/office/officeart/2016/7/layout/RepeatingBendingProcessNew"/>
    <dgm:cxn modelId="{00B6DD1E-EB68-49AF-A2EF-E255FE5542C8}" type="presOf" srcId="{70B25CD5-FC96-48F0-93AD-48447D42F242}" destId="{A0131ED6-B4AA-45C3-9CD8-04343D8F1C64}" srcOrd="0" destOrd="0" presId="urn:microsoft.com/office/officeart/2016/7/layout/RepeatingBendingProcessNew"/>
    <dgm:cxn modelId="{2D47411F-7734-4446-8849-A5FA493FDFC8}" type="presOf" srcId="{14A07077-E3F3-4C0A-842A-8A69DB441113}" destId="{CF91C360-7BDE-41C7-B3BF-1536D1086534}" srcOrd="0" destOrd="0" presId="urn:microsoft.com/office/officeart/2016/7/layout/RepeatingBendingProcessNew"/>
    <dgm:cxn modelId="{F96A5F24-6CDA-4D06-BC2D-99B70222416F}" type="presOf" srcId="{FD3934A6-83DD-4B81-B415-69D63B2D5EFD}" destId="{752BBEB3-09F7-4059-A68C-EFA70089B731}" srcOrd="0" destOrd="0" presId="urn:microsoft.com/office/officeart/2016/7/layout/RepeatingBendingProcessNew"/>
    <dgm:cxn modelId="{91850E28-1947-43FE-84E4-728B89E1A6D7}" type="presOf" srcId="{84B1E4B9-9F80-4914-B4A0-B95FC687CB9E}" destId="{5776E8BD-0DAE-4345-9B6A-7D818749776C}" srcOrd="0" destOrd="0" presId="urn:microsoft.com/office/officeart/2016/7/layout/RepeatingBendingProcessNew"/>
    <dgm:cxn modelId="{49FC9128-8CC5-4E2A-9DCF-62833DC64C45}" srcId="{AC7C29DF-F141-40DE-96E5-7A06E4089DDA}" destId="{E924375F-137E-4DD7-B04B-42439C16935F}" srcOrd="8" destOrd="0" parTransId="{DA4888A5-CEC8-49B8-AE2D-7593B16CF033}" sibTransId="{5CB14E53-45B2-45B4-9AA0-0BE69502EF2B}"/>
    <dgm:cxn modelId="{DEEC1B2A-7CDC-454A-87A8-7DC39FD9A497}" type="presOf" srcId="{60BEC42F-FC86-46CF-8200-6AC632D411AA}" destId="{EC8F8F10-DBD8-47EF-92A7-1A0CBE2E75F4}" srcOrd="0" destOrd="0" presId="urn:microsoft.com/office/officeart/2016/7/layout/RepeatingBendingProcessNew"/>
    <dgm:cxn modelId="{0524C634-66E9-4FC9-AF41-62DD335EB00B}" type="presOf" srcId="{AC7C29DF-F141-40DE-96E5-7A06E4089DDA}" destId="{882CF91C-37BB-4B49-AECF-319A5C669309}" srcOrd="0" destOrd="0" presId="urn:microsoft.com/office/officeart/2016/7/layout/RepeatingBendingProcessNew"/>
    <dgm:cxn modelId="{30BB4238-5BE2-42BA-BC9D-4236B2C12B6F}" srcId="{AC7C29DF-F141-40DE-96E5-7A06E4089DDA}" destId="{6E56C743-F9CF-4B97-94D5-AFC2543731A6}" srcOrd="11" destOrd="0" parTransId="{98F0F200-D234-4BF1-9346-1F9ED515EA58}" sibTransId="{6DFF1EB7-37E7-4425-8302-AB304EF9AE85}"/>
    <dgm:cxn modelId="{0DB5783C-639E-48E8-8579-4D7504EB6E93}" type="presOf" srcId="{6DFF1EB7-37E7-4425-8302-AB304EF9AE85}" destId="{E39C9FEA-4709-4373-8878-45B45B956249}" srcOrd="1" destOrd="0" presId="urn:microsoft.com/office/officeart/2016/7/layout/RepeatingBendingProcessNew"/>
    <dgm:cxn modelId="{D458125D-7A3E-4855-A7FA-B71C0968F3D2}" type="presOf" srcId="{2CEBF973-1351-4F49-BA20-A20014EEB11D}" destId="{53764FED-102C-4C1F-835D-1906FB3C8AA1}" srcOrd="1" destOrd="0" presId="urn:microsoft.com/office/officeart/2016/7/layout/RepeatingBendingProcessNew"/>
    <dgm:cxn modelId="{6A5A0763-759B-49E5-84ED-7E9F8423D175}" srcId="{AC7C29DF-F141-40DE-96E5-7A06E4089DDA}" destId="{E1A290A0-858E-4ED4-8400-FF37AC4EB78E}" srcOrd="10" destOrd="0" parTransId="{C98E645A-D393-451B-A67C-A10560954B7D}" sibTransId="{639BFDFA-3497-453B-9958-A27C73A50591}"/>
    <dgm:cxn modelId="{245BEB63-7BD3-46D8-8918-91B61B85A3E6}" type="presOf" srcId="{C59BB043-87A7-4E2B-90C5-5F92DEEE385A}" destId="{4E3B7DB9-6C33-4EC3-9949-B4BC32DFF90B}" srcOrd="1" destOrd="0" presId="urn:microsoft.com/office/officeart/2016/7/layout/RepeatingBendingProcessNew"/>
    <dgm:cxn modelId="{C3322B64-ABB9-4F1B-8A70-F8B032F8ED4B}" srcId="{AC7C29DF-F141-40DE-96E5-7A06E4089DDA}" destId="{9B2F6B73-E589-49E9-A438-A331FCAC67D7}" srcOrd="1" destOrd="0" parTransId="{5A59DF60-C8CE-4C02-ACF6-EDB91E54F9AD}" sibTransId="{C78ACF20-C2A7-42E9-8AED-FD9618F73B93}"/>
    <dgm:cxn modelId="{6D8BC266-4C58-46BF-AE06-CDF0571E03A2}" type="presOf" srcId="{418BE666-02F8-4848-80C8-C97A16D62A77}" destId="{38EA4290-A365-45C6-884B-42AD87AAF702}" srcOrd="0" destOrd="0" presId="urn:microsoft.com/office/officeart/2016/7/layout/RepeatingBendingProcessNew"/>
    <dgm:cxn modelId="{323D5B47-0877-42F3-A3DD-791E9D41CCA9}" type="presOf" srcId="{26F7BE81-AE00-40AB-BF70-D65C3C09AD47}" destId="{D4987F83-0A77-43CE-8E5E-0D2CDCE5604D}" srcOrd="1" destOrd="0" presId="urn:microsoft.com/office/officeart/2016/7/layout/RepeatingBendingProcessNew"/>
    <dgm:cxn modelId="{D4888E68-6603-49B5-904A-DCB97E9677B1}" type="presOf" srcId="{FF1B0471-C9A2-4D19-A9FF-ABE09F4A630D}" destId="{74D7DB78-5F71-40E7-8BD9-303D93C09F16}" srcOrd="0" destOrd="0" presId="urn:microsoft.com/office/officeart/2016/7/layout/RepeatingBendingProcessNew"/>
    <dgm:cxn modelId="{213A7070-FBD6-4F76-A55D-5E9EAD5744B7}" srcId="{AC7C29DF-F141-40DE-96E5-7A06E4089DDA}" destId="{CEA4D670-71F6-4D8E-B271-A9FBF59C4D29}" srcOrd="14" destOrd="0" parTransId="{6F1818EB-467D-43D7-A120-A5E44DFA8C72}" sibTransId="{2DCA9AA3-030B-4B65-9963-F77A74D21E67}"/>
    <dgm:cxn modelId="{14D32D53-E955-457E-B1BC-88187EC9778D}" type="presOf" srcId="{E924375F-137E-4DD7-B04B-42439C16935F}" destId="{8FEBCA72-0874-4ED5-B554-E3F537FB24B7}" srcOrd="0" destOrd="0" presId="urn:microsoft.com/office/officeart/2016/7/layout/RepeatingBendingProcessNew"/>
    <dgm:cxn modelId="{5DC08855-8509-48A6-BC0B-F6DB4194095E}" type="presOf" srcId="{6AFE8CDD-8ABF-40F5-B25F-96EEDD0CECF8}" destId="{C80493C2-BB23-4131-A760-8FBF5104143D}" srcOrd="0" destOrd="0" presId="urn:microsoft.com/office/officeart/2016/7/layout/RepeatingBendingProcessNew"/>
    <dgm:cxn modelId="{975BA176-46B9-40DF-B4C6-D0B3BAD2767D}" type="presOf" srcId="{2CEBF973-1351-4F49-BA20-A20014EEB11D}" destId="{4B96CD96-4B3F-40DD-A10E-A25E262D22CA}" srcOrd="0" destOrd="0" presId="urn:microsoft.com/office/officeart/2016/7/layout/RepeatingBendingProcessNew"/>
    <dgm:cxn modelId="{30CF7E77-78B4-4EFB-A292-401CCEE55058}" type="presOf" srcId="{7FB530A3-768D-488C-A3B7-76D9E4C0CCFF}" destId="{E707FC6D-18AF-4849-BE03-79F26BB16CFB}" srcOrd="0" destOrd="0" presId="urn:microsoft.com/office/officeart/2016/7/layout/RepeatingBendingProcessNew"/>
    <dgm:cxn modelId="{91589C5A-9DFD-4B53-B630-052778399997}" srcId="{AC7C29DF-F141-40DE-96E5-7A06E4089DDA}" destId="{14A07077-E3F3-4C0A-842A-8A69DB441113}" srcOrd="9" destOrd="0" parTransId="{F139BC69-A25A-4C9E-8BFA-26BABECBFC8A}" sibTransId="{7FB530A3-768D-488C-A3B7-76D9E4C0CCFF}"/>
    <dgm:cxn modelId="{7F1AEC7A-4910-49CD-B0A7-4BB5F239C549}" type="presOf" srcId="{CA5308A0-AC9D-4FEA-BB11-FE46850DB5D2}" destId="{07DA509E-2465-4162-A76A-220B80BAC00A}" srcOrd="1" destOrd="0" presId="urn:microsoft.com/office/officeart/2016/7/layout/RepeatingBendingProcessNew"/>
    <dgm:cxn modelId="{CD0E427C-418E-4492-A884-08F5FE7AEE9E}" type="presOf" srcId="{EF073435-C75C-41B7-AF32-A4FF9A769D1E}" destId="{A6D4A69E-B2C0-4391-9DF3-5EDC5483819C}" srcOrd="0" destOrd="0" presId="urn:microsoft.com/office/officeart/2016/7/layout/RepeatingBendingProcessNew"/>
    <dgm:cxn modelId="{0963C17C-AFF2-43BC-AD63-DD8A1D4DDECC}" type="presOf" srcId="{3335FA38-9549-437D-94B1-2387BC93FBAE}" destId="{1BA3900B-8784-46FF-8E64-B14B38CA1198}" srcOrd="0" destOrd="0" presId="urn:microsoft.com/office/officeart/2016/7/layout/RepeatingBendingProcessNew"/>
    <dgm:cxn modelId="{442AF37E-E82B-4AC7-A4A1-E186B78CEC4B}" srcId="{AC7C29DF-F141-40DE-96E5-7A06E4089DDA}" destId="{26EB0708-15AA-4BCB-A499-99FC3A1C7463}" srcOrd="16" destOrd="0" parTransId="{07617A5E-8B66-4D82-8C66-9FABA073C363}" sibTransId="{0E13FA0D-E512-4C2D-9017-D0EAEED15CC9}"/>
    <dgm:cxn modelId="{5810FB83-BB77-4C03-B72D-A60CCD8EE4BE}" srcId="{AC7C29DF-F141-40DE-96E5-7A06E4089DDA}" destId="{E3C66FBE-8CCF-4C2B-8CC8-6009ACC65EBC}" srcOrd="12" destOrd="0" parTransId="{EB6C96CE-B451-481C-9734-13A02C98D64F}" sibTransId="{A947440B-256B-4611-A6E2-5A0F569E1B19}"/>
    <dgm:cxn modelId="{DB6D9D8C-D7D5-4AB2-B9C1-EAD9A3518AF2}" type="presOf" srcId="{FD3934A6-83DD-4B81-B415-69D63B2D5EFD}" destId="{0ACD5D31-258F-403D-8E2F-1D1759FED614}" srcOrd="1" destOrd="0" presId="urn:microsoft.com/office/officeart/2016/7/layout/RepeatingBendingProcessNew"/>
    <dgm:cxn modelId="{A4B3068E-A832-49F6-94DB-8B2CE4ABD6C1}" srcId="{AC7C29DF-F141-40DE-96E5-7A06E4089DDA}" destId="{EF073435-C75C-41B7-AF32-A4FF9A769D1E}" srcOrd="5" destOrd="0" parTransId="{F1D3349A-D770-4387-A7E9-B6AA90C4166A}" sibTransId="{FF1B0471-C9A2-4D19-A9FF-ABE09F4A630D}"/>
    <dgm:cxn modelId="{B2E3BF93-E951-4204-8EA9-1A5B1C354EF0}" type="presOf" srcId="{D9677178-60E5-48DA-B567-8542BA789486}" destId="{270A25B1-649A-4A64-AC37-295597AA784B}" srcOrd="0" destOrd="0" presId="urn:microsoft.com/office/officeart/2016/7/layout/RepeatingBendingProcessNew"/>
    <dgm:cxn modelId="{D7DA0595-2BBF-48C4-A77F-AAC77E86425E}" type="presOf" srcId="{6AFE8CDD-8ABF-40F5-B25F-96EEDD0CECF8}" destId="{B19029F4-EEBD-4569-964D-D5A3326AB45F}" srcOrd="1" destOrd="0" presId="urn:microsoft.com/office/officeart/2016/7/layout/RepeatingBendingProcessNew"/>
    <dgm:cxn modelId="{CCC59F96-9574-4A32-8129-AC142AA33723}" type="presOf" srcId="{639BFDFA-3497-453B-9958-A27C73A50591}" destId="{4403DFCC-4DCD-444B-81A3-AE43E77A3500}" srcOrd="0" destOrd="0" presId="urn:microsoft.com/office/officeart/2016/7/layout/RepeatingBendingProcessNew"/>
    <dgm:cxn modelId="{6C526B98-AA99-4BF5-9F71-0F545BD6C509}" type="presOf" srcId="{A1E303B2-0A2F-48F0-BFA6-7BA881CDF6FC}" destId="{D9083886-B80E-4B88-92B6-7462B9A5569E}" srcOrd="0" destOrd="0" presId="urn:microsoft.com/office/officeart/2016/7/layout/RepeatingBendingProcessNew"/>
    <dgm:cxn modelId="{0B0A379A-7CCD-4F63-985D-AA6EF01C5301}" type="presOf" srcId="{2DCA9AA3-030B-4B65-9963-F77A74D21E67}" destId="{BD1A7597-DD73-4D7F-8F1D-16F24CC7ADF5}" srcOrd="0" destOrd="0" presId="urn:microsoft.com/office/officeart/2016/7/layout/RepeatingBendingProcessNew"/>
    <dgm:cxn modelId="{8611FF9A-D556-4693-B299-BCFA2CDF83B9}" type="presOf" srcId="{0E13FA0D-E512-4C2D-9017-D0EAEED15CC9}" destId="{E16DDB8B-CD4D-4CD1-B468-B7C390DEB754}" srcOrd="1" destOrd="0" presId="urn:microsoft.com/office/officeart/2016/7/layout/RepeatingBendingProcessNew"/>
    <dgm:cxn modelId="{0B6BC29D-E9F9-4019-BC59-A84E338694A6}" type="presOf" srcId="{CA5308A0-AC9D-4FEA-BB11-FE46850DB5D2}" destId="{55EF5FC7-2C7E-4D8F-801F-D18344C06619}" srcOrd="0" destOrd="0" presId="urn:microsoft.com/office/officeart/2016/7/layout/RepeatingBendingProcessNew"/>
    <dgm:cxn modelId="{11E0F69F-1516-45FB-B1F3-52E79151D004}" type="presOf" srcId="{84B1E4B9-9F80-4914-B4A0-B95FC687CB9E}" destId="{25D38F92-CEC1-45C2-9276-6008A526AB80}" srcOrd="1" destOrd="0" presId="urn:microsoft.com/office/officeart/2016/7/layout/RepeatingBendingProcessNew"/>
    <dgm:cxn modelId="{34B222A1-4169-4F42-8426-F091AE1E7FB1}" type="presOf" srcId="{7FB530A3-768D-488C-A3B7-76D9E4C0CCFF}" destId="{87CE0148-B628-45C8-AEB5-35D4C7F59009}" srcOrd="1" destOrd="0" presId="urn:microsoft.com/office/officeart/2016/7/layout/RepeatingBendingProcessNew"/>
    <dgm:cxn modelId="{54A15FA1-FE05-48AA-AEA4-15DBF41A7589}" srcId="{AC7C29DF-F141-40DE-96E5-7A06E4089DDA}" destId="{763044EC-8317-42D0-A89F-F5E18DFF4D09}" srcOrd="0" destOrd="0" parTransId="{F27B232D-AFAE-4151-B251-BB82CB6D6784}" sibTransId="{84B1E4B9-9F80-4914-B4A0-B95FC687CB9E}"/>
    <dgm:cxn modelId="{FE976DA4-895C-4BA1-9956-BA3918C3F9B6}" type="presOf" srcId="{C78ACF20-C2A7-42E9-8AED-FD9618F73B93}" destId="{44F614E5-DC7F-463D-917A-2CBCA691CA25}" srcOrd="0" destOrd="0" presId="urn:microsoft.com/office/officeart/2016/7/layout/RepeatingBendingProcessNew"/>
    <dgm:cxn modelId="{F88A42AE-47ED-4977-ABD8-0DCDEA2022C1}" type="presOf" srcId="{418BE666-02F8-4848-80C8-C97A16D62A77}" destId="{1B5BF66A-0453-448B-AE18-0C91A4D45542}" srcOrd="1" destOrd="0" presId="urn:microsoft.com/office/officeart/2016/7/layout/RepeatingBendingProcessNew"/>
    <dgm:cxn modelId="{D19694AE-2F17-4674-A5DF-0100635844FE}" srcId="{AC7C29DF-F141-40DE-96E5-7A06E4089DDA}" destId="{A1E303B2-0A2F-48F0-BFA6-7BA881CDF6FC}" srcOrd="2" destOrd="0" parTransId="{EE109F41-761C-478D-9E69-4FEE95A6312C}" sibTransId="{418BE666-02F8-4848-80C8-C97A16D62A77}"/>
    <dgm:cxn modelId="{E31539B3-86D0-4CA3-A242-7FBFDCF57975}" type="presOf" srcId="{CEA4D670-71F6-4D8E-B271-A9FBF59C4D29}" destId="{11006AC8-61DB-49E7-A103-66C2B20A163F}" srcOrd="0" destOrd="0" presId="urn:microsoft.com/office/officeart/2016/7/layout/RepeatingBendingProcessNew"/>
    <dgm:cxn modelId="{B0FFEDB6-255D-45CB-9D1C-468E8D50459D}" srcId="{AC7C29DF-F141-40DE-96E5-7A06E4089DDA}" destId="{CC332A18-211D-4FFE-8636-910A4DED0273}" srcOrd="3" destOrd="0" parTransId="{964787E1-4BB6-48D6-A219-1E2AA7A11B19}" sibTransId="{FD3934A6-83DD-4B81-B415-69D63B2D5EFD}"/>
    <dgm:cxn modelId="{37352DB9-BCCB-4EE5-ACEE-628747325B8B}" type="presOf" srcId="{E1A290A0-858E-4ED4-8400-FF37AC4EB78E}" destId="{1025708D-8C5A-4167-AEB3-7DE62D85E903}" srcOrd="0" destOrd="0" presId="urn:microsoft.com/office/officeart/2016/7/layout/RepeatingBendingProcessNew"/>
    <dgm:cxn modelId="{2DF55EBB-3B24-4893-A68B-5FF41B9DD3B8}" type="presOf" srcId="{A947440B-256B-4611-A6E2-5A0F569E1B19}" destId="{DD6F88BB-CCBB-44FD-A901-5F9973EA6C8C}" srcOrd="1" destOrd="0" presId="urn:microsoft.com/office/officeart/2016/7/layout/RepeatingBendingProcessNew"/>
    <dgm:cxn modelId="{F37583BB-AA02-4485-BBD9-FD28DA9A27BC}" type="presOf" srcId="{639BFDFA-3497-453B-9958-A27C73A50591}" destId="{8872BE59-B9E4-4D10-B1BF-8FBE02632122}" srcOrd="1" destOrd="0" presId="urn:microsoft.com/office/officeart/2016/7/layout/RepeatingBendingProcessNew"/>
    <dgm:cxn modelId="{A2A4A6CC-84A1-43B9-BE17-AA387FAC9DEF}" type="presOf" srcId="{5CB14E53-45B2-45B4-9AA0-0BE69502EF2B}" destId="{62B6C97A-2700-4204-A382-AC1127D1D7B7}" srcOrd="0" destOrd="0" presId="urn:microsoft.com/office/officeart/2016/7/layout/RepeatingBendingProcessNew"/>
    <dgm:cxn modelId="{81C476D0-938A-42B6-98C4-A4BA306536FF}" type="presOf" srcId="{2DCA9AA3-030B-4B65-9963-F77A74D21E67}" destId="{EBE67503-643A-4195-BAEA-46383E9E4EB5}" srcOrd="1" destOrd="0" presId="urn:microsoft.com/office/officeart/2016/7/layout/RepeatingBendingProcessNew"/>
    <dgm:cxn modelId="{D684B5D4-0E9D-4AE3-B4EA-57DCA809062B}" type="presOf" srcId="{CC332A18-211D-4FFE-8636-910A4DED0273}" destId="{33A41076-5BEE-44A4-A079-CC65DD225256}" srcOrd="0" destOrd="0" presId="urn:microsoft.com/office/officeart/2016/7/layout/RepeatingBendingProcessNew"/>
    <dgm:cxn modelId="{3A9B39D6-E7B7-4325-867B-51445D2BC5FD}" type="presOf" srcId="{5CB14E53-45B2-45B4-9AA0-0BE69502EF2B}" destId="{DEDEA342-0C63-43E7-8400-69784E202A9B}" srcOrd="1" destOrd="0" presId="urn:microsoft.com/office/officeart/2016/7/layout/RepeatingBendingProcessNew"/>
    <dgm:cxn modelId="{4B4737D8-5DA3-47F8-BFBE-660EB99ADE59}" type="presOf" srcId="{0E13FA0D-E512-4C2D-9017-D0EAEED15CC9}" destId="{B938714B-F097-4ACC-9400-1B58CD2C8A2C}" srcOrd="0" destOrd="0" presId="urn:microsoft.com/office/officeart/2016/7/layout/RepeatingBendingProcessNew"/>
    <dgm:cxn modelId="{F6F9DBDE-4C67-4FCA-9A7F-8CA0AF85166D}" type="presOf" srcId="{9B2F6B73-E589-49E9-A438-A331FCAC67D7}" destId="{2A67A4F7-D1FB-4C6C-B44C-F823EB883992}" srcOrd="0" destOrd="0" presId="urn:microsoft.com/office/officeart/2016/7/layout/RepeatingBendingProcessNew"/>
    <dgm:cxn modelId="{C26E9BDF-6F8B-47D0-810E-B79619ED8D2E}" type="presOf" srcId="{6DFF1EB7-37E7-4425-8302-AB304EF9AE85}" destId="{8F20BA22-5AD1-4EB1-A1B9-8105F44DAB85}" srcOrd="0" destOrd="0" presId="urn:microsoft.com/office/officeart/2016/7/layout/RepeatingBendingProcessNew"/>
    <dgm:cxn modelId="{7D3FCAE2-2B1D-4AFB-A1E6-47B8C80FA98F}" srcId="{AC7C29DF-F141-40DE-96E5-7A06E4089DDA}" destId="{3335FA38-9549-437D-94B1-2387BC93FBAE}" srcOrd="15" destOrd="0" parTransId="{31303185-0062-4F8C-9141-ADE7FC5147C8}" sibTransId="{C59BB043-87A7-4E2B-90C5-5F92DEEE385A}"/>
    <dgm:cxn modelId="{B26004ED-6CD9-4973-AF45-A2217F6F53DE}" type="presOf" srcId="{FF1B0471-C9A2-4D19-A9FF-ABE09F4A630D}" destId="{58734A99-3623-4049-BDCC-F9CCB87F1294}" srcOrd="1" destOrd="0" presId="urn:microsoft.com/office/officeart/2016/7/layout/RepeatingBendingProcessNew"/>
    <dgm:cxn modelId="{532E0FEE-2A88-4D9E-A4FD-32447A09921C}" type="presOf" srcId="{763044EC-8317-42D0-A89F-F5E18DFF4D09}" destId="{A43745FC-F22A-456D-B555-7149E0C75A9A}" srcOrd="0" destOrd="0" presId="urn:microsoft.com/office/officeart/2016/7/layout/RepeatingBendingProcessNew"/>
    <dgm:cxn modelId="{4F07DBEE-CCE0-4686-A2CD-766FE7E0CD25}" type="presOf" srcId="{EB406EB7-3BE1-4BF0-A348-C78E362661F3}" destId="{8B965FC4-0164-4B96-80E5-B64A4C3A2A9D}" srcOrd="0" destOrd="0" presId="urn:microsoft.com/office/officeart/2016/7/layout/RepeatingBendingProcessNew"/>
    <dgm:cxn modelId="{3EC30FF1-D006-4004-A994-6EDAC8E4269A}" type="presOf" srcId="{C78ACF20-C2A7-42E9-8AED-FD9618F73B93}" destId="{4277AC6A-A60D-422C-87DB-A01F466D3AD4}" srcOrd="1" destOrd="0" presId="urn:microsoft.com/office/officeart/2016/7/layout/RepeatingBendingProcessNew"/>
    <dgm:cxn modelId="{475DCEF7-EA8A-4020-BE22-B138F520D5B7}" type="presOf" srcId="{26F7BE81-AE00-40AB-BF70-D65C3C09AD47}" destId="{6597079B-9500-4117-ABD3-1272331A4C88}" srcOrd="0" destOrd="0" presId="urn:microsoft.com/office/officeart/2016/7/layout/RepeatingBendingProcessNew"/>
    <dgm:cxn modelId="{470A3BF8-8F25-4818-BF4D-FFDEBDB46D7A}" srcId="{AC7C29DF-F141-40DE-96E5-7A06E4089DDA}" destId="{EB406EB7-3BE1-4BF0-A348-C78E362661F3}" srcOrd="4" destOrd="0" parTransId="{46F881D0-D9CD-4630-95C2-7E0317D4C58A}" sibTransId="{26F7BE81-AE00-40AB-BF70-D65C3C09AD47}"/>
    <dgm:cxn modelId="{2A65A1FC-6CA8-445E-AEFA-0217D875E273}" type="presOf" srcId="{6E56C743-F9CF-4B97-94D5-AFC2543731A6}" destId="{476BF680-A8A8-45A8-95B9-AAEF3E9E511B}" srcOrd="0" destOrd="0" presId="urn:microsoft.com/office/officeart/2016/7/layout/RepeatingBendingProcessNew"/>
    <dgm:cxn modelId="{A65503FE-71F5-4B53-930A-BBF4B3CA4E06}" type="presOf" srcId="{26EB0708-15AA-4BCB-A499-99FC3A1C7463}" destId="{7B65A96F-B847-4575-8E40-CBF54A6F8E98}" srcOrd="0" destOrd="0" presId="urn:microsoft.com/office/officeart/2016/7/layout/RepeatingBendingProcessNew"/>
    <dgm:cxn modelId="{F98D0F5F-59C7-4CA4-AB97-B7EBF0BA859D}" type="presParOf" srcId="{882CF91C-37BB-4B49-AECF-319A5C669309}" destId="{A43745FC-F22A-456D-B555-7149E0C75A9A}" srcOrd="0" destOrd="0" presId="urn:microsoft.com/office/officeart/2016/7/layout/RepeatingBendingProcessNew"/>
    <dgm:cxn modelId="{0E880426-C03B-477F-8BB2-81B06A146825}" type="presParOf" srcId="{882CF91C-37BB-4B49-AECF-319A5C669309}" destId="{5776E8BD-0DAE-4345-9B6A-7D818749776C}" srcOrd="1" destOrd="0" presId="urn:microsoft.com/office/officeart/2016/7/layout/RepeatingBendingProcessNew"/>
    <dgm:cxn modelId="{7FEAAABF-C1C5-4227-965E-578B2282FA50}" type="presParOf" srcId="{5776E8BD-0DAE-4345-9B6A-7D818749776C}" destId="{25D38F92-CEC1-45C2-9276-6008A526AB80}" srcOrd="0" destOrd="0" presId="urn:microsoft.com/office/officeart/2016/7/layout/RepeatingBendingProcessNew"/>
    <dgm:cxn modelId="{8180502F-BDAC-4920-80A6-6BCF54A60593}" type="presParOf" srcId="{882CF91C-37BB-4B49-AECF-319A5C669309}" destId="{2A67A4F7-D1FB-4C6C-B44C-F823EB883992}" srcOrd="2" destOrd="0" presId="urn:microsoft.com/office/officeart/2016/7/layout/RepeatingBendingProcessNew"/>
    <dgm:cxn modelId="{3D4A7ED9-259C-4E42-A348-6972B3B3C9CE}" type="presParOf" srcId="{882CF91C-37BB-4B49-AECF-319A5C669309}" destId="{44F614E5-DC7F-463D-917A-2CBCA691CA25}" srcOrd="3" destOrd="0" presId="urn:microsoft.com/office/officeart/2016/7/layout/RepeatingBendingProcessNew"/>
    <dgm:cxn modelId="{E965DADD-BE47-4D62-857B-42818AA3BBAE}" type="presParOf" srcId="{44F614E5-DC7F-463D-917A-2CBCA691CA25}" destId="{4277AC6A-A60D-422C-87DB-A01F466D3AD4}" srcOrd="0" destOrd="0" presId="urn:microsoft.com/office/officeart/2016/7/layout/RepeatingBendingProcessNew"/>
    <dgm:cxn modelId="{BD268859-369B-4DA1-A779-2F879DA94668}" type="presParOf" srcId="{882CF91C-37BB-4B49-AECF-319A5C669309}" destId="{D9083886-B80E-4B88-92B6-7462B9A5569E}" srcOrd="4" destOrd="0" presId="urn:microsoft.com/office/officeart/2016/7/layout/RepeatingBendingProcessNew"/>
    <dgm:cxn modelId="{F63F2F50-405A-4921-8682-D575A4975E5F}" type="presParOf" srcId="{882CF91C-37BB-4B49-AECF-319A5C669309}" destId="{38EA4290-A365-45C6-884B-42AD87AAF702}" srcOrd="5" destOrd="0" presId="urn:microsoft.com/office/officeart/2016/7/layout/RepeatingBendingProcessNew"/>
    <dgm:cxn modelId="{89E3E176-1D89-46A7-813E-0403A13E91E0}" type="presParOf" srcId="{38EA4290-A365-45C6-884B-42AD87AAF702}" destId="{1B5BF66A-0453-448B-AE18-0C91A4D45542}" srcOrd="0" destOrd="0" presId="urn:microsoft.com/office/officeart/2016/7/layout/RepeatingBendingProcessNew"/>
    <dgm:cxn modelId="{B1295289-8C34-4360-94F2-D2A1936FD452}" type="presParOf" srcId="{882CF91C-37BB-4B49-AECF-319A5C669309}" destId="{33A41076-5BEE-44A4-A079-CC65DD225256}" srcOrd="6" destOrd="0" presId="urn:microsoft.com/office/officeart/2016/7/layout/RepeatingBendingProcessNew"/>
    <dgm:cxn modelId="{9EB217BF-6D5D-47D4-91E2-E813787F2281}" type="presParOf" srcId="{882CF91C-37BB-4B49-AECF-319A5C669309}" destId="{752BBEB3-09F7-4059-A68C-EFA70089B731}" srcOrd="7" destOrd="0" presId="urn:microsoft.com/office/officeart/2016/7/layout/RepeatingBendingProcessNew"/>
    <dgm:cxn modelId="{167373AF-3821-4A36-9C7D-5E9C7F90E302}" type="presParOf" srcId="{752BBEB3-09F7-4059-A68C-EFA70089B731}" destId="{0ACD5D31-258F-403D-8E2F-1D1759FED614}" srcOrd="0" destOrd="0" presId="urn:microsoft.com/office/officeart/2016/7/layout/RepeatingBendingProcessNew"/>
    <dgm:cxn modelId="{379E967E-57F5-4C49-9F49-3FEE53844841}" type="presParOf" srcId="{882CF91C-37BB-4B49-AECF-319A5C669309}" destId="{8B965FC4-0164-4B96-80E5-B64A4C3A2A9D}" srcOrd="8" destOrd="0" presId="urn:microsoft.com/office/officeart/2016/7/layout/RepeatingBendingProcessNew"/>
    <dgm:cxn modelId="{54B7179B-E603-4EBE-B028-A7BDBBF1FFAA}" type="presParOf" srcId="{882CF91C-37BB-4B49-AECF-319A5C669309}" destId="{6597079B-9500-4117-ABD3-1272331A4C88}" srcOrd="9" destOrd="0" presId="urn:microsoft.com/office/officeart/2016/7/layout/RepeatingBendingProcessNew"/>
    <dgm:cxn modelId="{42BCC5AE-7833-4ED1-B375-49466A749402}" type="presParOf" srcId="{6597079B-9500-4117-ABD3-1272331A4C88}" destId="{D4987F83-0A77-43CE-8E5E-0D2CDCE5604D}" srcOrd="0" destOrd="0" presId="urn:microsoft.com/office/officeart/2016/7/layout/RepeatingBendingProcessNew"/>
    <dgm:cxn modelId="{676A2C77-8299-4C30-9831-928D73C12B53}" type="presParOf" srcId="{882CF91C-37BB-4B49-AECF-319A5C669309}" destId="{A6D4A69E-B2C0-4391-9DF3-5EDC5483819C}" srcOrd="10" destOrd="0" presId="urn:microsoft.com/office/officeart/2016/7/layout/RepeatingBendingProcessNew"/>
    <dgm:cxn modelId="{909DC2DE-EADF-4CD9-965A-485F988A9AC0}" type="presParOf" srcId="{882CF91C-37BB-4B49-AECF-319A5C669309}" destId="{74D7DB78-5F71-40E7-8BD9-303D93C09F16}" srcOrd="11" destOrd="0" presId="urn:microsoft.com/office/officeart/2016/7/layout/RepeatingBendingProcessNew"/>
    <dgm:cxn modelId="{FDBDF428-21D2-48B4-A781-7ADEC40C2CF8}" type="presParOf" srcId="{74D7DB78-5F71-40E7-8BD9-303D93C09F16}" destId="{58734A99-3623-4049-BDCC-F9CCB87F1294}" srcOrd="0" destOrd="0" presId="urn:microsoft.com/office/officeart/2016/7/layout/RepeatingBendingProcessNew"/>
    <dgm:cxn modelId="{09F765F8-3D54-42DF-BF6A-4E5380DC2B5F}" type="presParOf" srcId="{882CF91C-37BB-4B49-AECF-319A5C669309}" destId="{0B0F32DE-4EE6-4FE0-B507-339EEBA011B1}" srcOrd="12" destOrd="0" presId="urn:microsoft.com/office/officeart/2016/7/layout/RepeatingBendingProcessNew"/>
    <dgm:cxn modelId="{B71125B8-7840-48CA-87F6-0E275D4C516A}" type="presParOf" srcId="{882CF91C-37BB-4B49-AECF-319A5C669309}" destId="{4B96CD96-4B3F-40DD-A10E-A25E262D22CA}" srcOrd="13" destOrd="0" presId="urn:microsoft.com/office/officeart/2016/7/layout/RepeatingBendingProcessNew"/>
    <dgm:cxn modelId="{BC614364-55FD-4CF2-82D0-91EB6913350E}" type="presParOf" srcId="{4B96CD96-4B3F-40DD-A10E-A25E262D22CA}" destId="{53764FED-102C-4C1F-835D-1906FB3C8AA1}" srcOrd="0" destOrd="0" presId="urn:microsoft.com/office/officeart/2016/7/layout/RepeatingBendingProcessNew"/>
    <dgm:cxn modelId="{E2ABE146-8971-4B6D-B5BE-47019726D465}" type="presParOf" srcId="{882CF91C-37BB-4B49-AECF-319A5C669309}" destId="{EC8F8F10-DBD8-47EF-92A7-1A0CBE2E75F4}" srcOrd="14" destOrd="0" presId="urn:microsoft.com/office/officeart/2016/7/layout/RepeatingBendingProcessNew"/>
    <dgm:cxn modelId="{1B76E1A8-5DF2-4E95-B911-7A1E332DB017}" type="presParOf" srcId="{882CF91C-37BB-4B49-AECF-319A5C669309}" destId="{C80493C2-BB23-4131-A760-8FBF5104143D}" srcOrd="15" destOrd="0" presId="urn:microsoft.com/office/officeart/2016/7/layout/RepeatingBendingProcessNew"/>
    <dgm:cxn modelId="{CB500799-2448-4831-BDD6-538235B4DDF5}" type="presParOf" srcId="{C80493C2-BB23-4131-A760-8FBF5104143D}" destId="{B19029F4-EEBD-4569-964D-D5A3326AB45F}" srcOrd="0" destOrd="0" presId="urn:microsoft.com/office/officeart/2016/7/layout/RepeatingBendingProcessNew"/>
    <dgm:cxn modelId="{A3742CB7-67A9-4045-8BB9-1A5AF5109EB1}" type="presParOf" srcId="{882CF91C-37BB-4B49-AECF-319A5C669309}" destId="{8FEBCA72-0874-4ED5-B554-E3F537FB24B7}" srcOrd="16" destOrd="0" presId="urn:microsoft.com/office/officeart/2016/7/layout/RepeatingBendingProcessNew"/>
    <dgm:cxn modelId="{FE4B18C9-0E11-4C94-AECB-C0CD037AE88C}" type="presParOf" srcId="{882CF91C-37BB-4B49-AECF-319A5C669309}" destId="{62B6C97A-2700-4204-A382-AC1127D1D7B7}" srcOrd="17" destOrd="0" presId="urn:microsoft.com/office/officeart/2016/7/layout/RepeatingBendingProcessNew"/>
    <dgm:cxn modelId="{561BC5DD-B62E-4A23-A51A-67E9FEBBD76A}" type="presParOf" srcId="{62B6C97A-2700-4204-A382-AC1127D1D7B7}" destId="{DEDEA342-0C63-43E7-8400-69784E202A9B}" srcOrd="0" destOrd="0" presId="urn:microsoft.com/office/officeart/2016/7/layout/RepeatingBendingProcessNew"/>
    <dgm:cxn modelId="{A8859123-6AFE-483C-8646-0279375AC7E5}" type="presParOf" srcId="{882CF91C-37BB-4B49-AECF-319A5C669309}" destId="{CF91C360-7BDE-41C7-B3BF-1536D1086534}" srcOrd="18" destOrd="0" presId="urn:microsoft.com/office/officeart/2016/7/layout/RepeatingBendingProcessNew"/>
    <dgm:cxn modelId="{3930A1C0-2C83-4EC4-8653-AF2E172DAA09}" type="presParOf" srcId="{882CF91C-37BB-4B49-AECF-319A5C669309}" destId="{E707FC6D-18AF-4849-BE03-79F26BB16CFB}" srcOrd="19" destOrd="0" presId="urn:microsoft.com/office/officeart/2016/7/layout/RepeatingBendingProcessNew"/>
    <dgm:cxn modelId="{4D7C1542-ACC8-483C-9BD2-0E1C4379D82C}" type="presParOf" srcId="{E707FC6D-18AF-4849-BE03-79F26BB16CFB}" destId="{87CE0148-B628-45C8-AEB5-35D4C7F59009}" srcOrd="0" destOrd="0" presId="urn:microsoft.com/office/officeart/2016/7/layout/RepeatingBendingProcessNew"/>
    <dgm:cxn modelId="{389B305D-D226-4CB3-B1D2-A4C0BF16E6F9}" type="presParOf" srcId="{882CF91C-37BB-4B49-AECF-319A5C669309}" destId="{1025708D-8C5A-4167-AEB3-7DE62D85E903}" srcOrd="20" destOrd="0" presId="urn:microsoft.com/office/officeart/2016/7/layout/RepeatingBendingProcessNew"/>
    <dgm:cxn modelId="{701721D1-F433-4D21-8308-7FE231D538B2}" type="presParOf" srcId="{882CF91C-37BB-4B49-AECF-319A5C669309}" destId="{4403DFCC-4DCD-444B-81A3-AE43E77A3500}" srcOrd="21" destOrd="0" presId="urn:microsoft.com/office/officeart/2016/7/layout/RepeatingBendingProcessNew"/>
    <dgm:cxn modelId="{0354F7E2-826F-44A7-A364-7FBD84727264}" type="presParOf" srcId="{4403DFCC-4DCD-444B-81A3-AE43E77A3500}" destId="{8872BE59-B9E4-4D10-B1BF-8FBE02632122}" srcOrd="0" destOrd="0" presId="urn:microsoft.com/office/officeart/2016/7/layout/RepeatingBendingProcessNew"/>
    <dgm:cxn modelId="{07CA292F-E650-42DB-8861-C94B686ABF2E}" type="presParOf" srcId="{882CF91C-37BB-4B49-AECF-319A5C669309}" destId="{476BF680-A8A8-45A8-95B9-AAEF3E9E511B}" srcOrd="22" destOrd="0" presId="urn:microsoft.com/office/officeart/2016/7/layout/RepeatingBendingProcessNew"/>
    <dgm:cxn modelId="{3ABC1544-CE81-4DDA-B59E-1AE2BBD9A934}" type="presParOf" srcId="{882CF91C-37BB-4B49-AECF-319A5C669309}" destId="{8F20BA22-5AD1-4EB1-A1B9-8105F44DAB85}" srcOrd="23" destOrd="0" presId="urn:microsoft.com/office/officeart/2016/7/layout/RepeatingBendingProcessNew"/>
    <dgm:cxn modelId="{2184AB13-4B12-4196-B5CD-C7B48B3BB4CF}" type="presParOf" srcId="{8F20BA22-5AD1-4EB1-A1B9-8105F44DAB85}" destId="{E39C9FEA-4709-4373-8878-45B45B956249}" srcOrd="0" destOrd="0" presId="urn:microsoft.com/office/officeart/2016/7/layout/RepeatingBendingProcessNew"/>
    <dgm:cxn modelId="{9F91E9A9-46A9-416A-8812-077D3866C95A}" type="presParOf" srcId="{882CF91C-37BB-4B49-AECF-319A5C669309}" destId="{B4BB69CA-4ED6-4BFB-A844-3F1837355834}" srcOrd="24" destOrd="0" presId="urn:microsoft.com/office/officeart/2016/7/layout/RepeatingBendingProcessNew"/>
    <dgm:cxn modelId="{BA7C5822-FADB-4C97-99A5-8A42E1B908D6}" type="presParOf" srcId="{882CF91C-37BB-4B49-AECF-319A5C669309}" destId="{700E4F65-A375-4DF8-B730-4B0FBB6CE06C}" srcOrd="25" destOrd="0" presId="urn:microsoft.com/office/officeart/2016/7/layout/RepeatingBendingProcessNew"/>
    <dgm:cxn modelId="{DE159722-8CF6-4F17-BB87-2C90187CEAAA}" type="presParOf" srcId="{700E4F65-A375-4DF8-B730-4B0FBB6CE06C}" destId="{DD6F88BB-CCBB-44FD-A901-5F9973EA6C8C}" srcOrd="0" destOrd="0" presId="urn:microsoft.com/office/officeart/2016/7/layout/RepeatingBendingProcessNew"/>
    <dgm:cxn modelId="{C5DE2EB5-8542-4497-A703-61FD7B8B41D5}" type="presParOf" srcId="{882CF91C-37BB-4B49-AECF-319A5C669309}" destId="{A0131ED6-B4AA-45C3-9CD8-04343D8F1C64}" srcOrd="26" destOrd="0" presId="urn:microsoft.com/office/officeart/2016/7/layout/RepeatingBendingProcessNew"/>
    <dgm:cxn modelId="{493EC127-458E-4061-B83F-619562779BFB}" type="presParOf" srcId="{882CF91C-37BB-4B49-AECF-319A5C669309}" destId="{55EF5FC7-2C7E-4D8F-801F-D18344C06619}" srcOrd="27" destOrd="0" presId="urn:microsoft.com/office/officeart/2016/7/layout/RepeatingBendingProcessNew"/>
    <dgm:cxn modelId="{70FE0B3B-F4A3-4824-B177-CD63B466A00C}" type="presParOf" srcId="{55EF5FC7-2C7E-4D8F-801F-D18344C06619}" destId="{07DA509E-2465-4162-A76A-220B80BAC00A}" srcOrd="0" destOrd="0" presId="urn:microsoft.com/office/officeart/2016/7/layout/RepeatingBendingProcessNew"/>
    <dgm:cxn modelId="{933B58F7-4F08-47B4-9A0A-F5C9E8E433DE}" type="presParOf" srcId="{882CF91C-37BB-4B49-AECF-319A5C669309}" destId="{11006AC8-61DB-49E7-A103-66C2B20A163F}" srcOrd="28" destOrd="0" presId="urn:microsoft.com/office/officeart/2016/7/layout/RepeatingBendingProcessNew"/>
    <dgm:cxn modelId="{3F6D828E-8F59-420E-A935-DB6C6A28C1C8}" type="presParOf" srcId="{882CF91C-37BB-4B49-AECF-319A5C669309}" destId="{BD1A7597-DD73-4D7F-8F1D-16F24CC7ADF5}" srcOrd="29" destOrd="0" presId="urn:microsoft.com/office/officeart/2016/7/layout/RepeatingBendingProcessNew"/>
    <dgm:cxn modelId="{CD3BC094-82A6-4638-A223-C74B1FAA08BF}" type="presParOf" srcId="{BD1A7597-DD73-4D7F-8F1D-16F24CC7ADF5}" destId="{EBE67503-643A-4195-BAEA-46383E9E4EB5}" srcOrd="0" destOrd="0" presId="urn:microsoft.com/office/officeart/2016/7/layout/RepeatingBendingProcessNew"/>
    <dgm:cxn modelId="{74FE5E46-C194-4B92-BCCD-9EF28642596D}" type="presParOf" srcId="{882CF91C-37BB-4B49-AECF-319A5C669309}" destId="{1BA3900B-8784-46FF-8E64-B14B38CA1198}" srcOrd="30" destOrd="0" presId="urn:microsoft.com/office/officeart/2016/7/layout/RepeatingBendingProcessNew"/>
    <dgm:cxn modelId="{5E4543FA-048B-4DD2-8155-06D23A8B6651}" type="presParOf" srcId="{882CF91C-37BB-4B49-AECF-319A5C669309}" destId="{58D5CFA9-7431-4094-BE98-50305F415F38}" srcOrd="31" destOrd="0" presId="urn:microsoft.com/office/officeart/2016/7/layout/RepeatingBendingProcessNew"/>
    <dgm:cxn modelId="{9A3977A1-978D-46D9-84DD-7BB8186D93D1}" type="presParOf" srcId="{58D5CFA9-7431-4094-BE98-50305F415F38}" destId="{4E3B7DB9-6C33-4EC3-9949-B4BC32DFF90B}" srcOrd="0" destOrd="0" presId="urn:microsoft.com/office/officeart/2016/7/layout/RepeatingBendingProcessNew"/>
    <dgm:cxn modelId="{B8B10569-CD42-4B2F-B42D-D2B834203913}" type="presParOf" srcId="{882CF91C-37BB-4B49-AECF-319A5C669309}" destId="{7B65A96F-B847-4575-8E40-CBF54A6F8E98}" srcOrd="32" destOrd="0" presId="urn:microsoft.com/office/officeart/2016/7/layout/RepeatingBendingProcessNew"/>
    <dgm:cxn modelId="{96026D8B-193B-45DE-B4D8-A51BE3004E75}" type="presParOf" srcId="{882CF91C-37BB-4B49-AECF-319A5C669309}" destId="{B938714B-F097-4ACC-9400-1B58CD2C8A2C}" srcOrd="33" destOrd="0" presId="urn:microsoft.com/office/officeart/2016/7/layout/RepeatingBendingProcessNew"/>
    <dgm:cxn modelId="{5305F132-D3FA-4917-92F0-B35C069339BC}" type="presParOf" srcId="{B938714B-F097-4ACC-9400-1B58CD2C8A2C}" destId="{E16DDB8B-CD4D-4CD1-B468-B7C390DEB754}" srcOrd="0" destOrd="0" presId="urn:microsoft.com/office/officeart/2016/7/layout/RepeatingBendingProcessNew"/>
    <dgm:cxn modelId="{0854AF50-3A49-4F48-B2AE-19A243ECDCE4}" type="presParOf" srcId="{882CF91C-37BB-4B49-AECF-319A5C669309}" destId="{270A25B1-649A-4A64-AC37-295597AA784B}" srcOrd="34" destOrd="0" presId="urn:microsoft.com/office/officeart/2016/7/layout/RepeatingBendingProcessNew"/>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A32822-502E-439E-84AC-0263E780A207}"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US"/>
        </a:p>
      </dgm:t>
    </dgm:pt>
    <dgm:pt modelId="{C7D881AA-F3CF-4522-9E26-924AE95C7904}">
      <dgm:prSet custT="1"/>
      <dgm:spPr/>
      <dgm:t>
        <a:bodyPr anchor="ctr"/>
        <a:lstStyle/>
        <a:p>
          <a:r>
            <a:rPr lang="en-US" sz="2400" b="1" i="0" dirty="0">
              <a:latin typeface="+mj-lt"/>
            </a:rPr>
            <a:t>Transform irregularities</a:t>
          </a:r>
          <a:r>
            <a:rPr lang="en-US" sz="1800" b="1" dirty="0">
              <a:latin typeface="+mj-lt"/>
            </a:rPr>
            <a:t>:</a:t>
          </a:r>
          <a:endParaRPr lang="en-US" sz="1800" dirty="0">
            <a:latin typeface="+mj-lt"/>
          </a:endParaRPr>
        </a:p>
      </dgm:t>
    </dgm:pt>
    <dgm:pt modelId="{DE6DC27D-7EAF-4798-B681-319AFAFCC733}" type="parTrans" cxnId="{FF3BF7CC-584C-4A57-8553-3E255B1E9A69}">
      <dgm:prSet/>
      <dgm:spPr/>
      <dgm:t>
        <a:bodyPr/>
        <a:lstStyle/>
        <a:p>
          <a:endParaRPr lang="en-US"/>
        </a:p>
      </dgm:t>
    </dgm:pt>
    <dgm:pt modelId="{68A76798-E453-4757-8EC7-2A79700E1616}" type="sibTrans" cxnId="{FF3BF7CC-584C-4A57-8553-3E255B1E9A69}">
      <dgm:prSet/>
      <dgm:spPr/>
      <dgm:t>
        <a:bodyPr/>
        <a:lstStyle/>
        <a:p>
          <a:endParaRPr lang="en-US"/>
        </a:p>
      </dgm:t>
    </dgm:pt>
    <dgm:pt modelId="{B45B1DF9-B6CF-4A51-8DBA-14CA15AC481E}">
      <dgm:prSet custT="1"/>
      <dgm:spPr/>
      <dgm:t>
        <a:bodyPr anchor="ctr"/>
        <a:lstStyle/>
        <a:p>
          <a:r>
            <a:rPr lang="en-US" sz="1800" dirty="0">
              <a:latin typeface="+mj-lt"/>
            </a:rPr>
            <a:t>Develop a working thesaurus or word standardization lists to maintain control over terminology and ensure consistency in the representation of concepts across the metadata.</a:t>
          </a:r>
        </a:p>
      </dgm:t>
    </dgm:pt>
    <dgm:pt modelId="{22C47BA7-1D7D-4610-AF15-11B35DC9D62C}" type="parTrans" cxnId="{A5E9BB59-170B-4BB4-BE1C-B012DBDCAD94}">
      <dgm:prSet/>
      <dgm:spPr/>
      <dgm:t>
        <a:bodyPr/>
        <a:lstStyle/>
        <a:p>
          <a:endParaRPr lang="en-US"/>
        </a:p>
      </dgm:t>
    </dgm:pt>
    <dgm:pt modelId="{7DDAED79-B962-4F0B-A779-1FC7FE5ECB44}" type="sibTrans" cxnId="{A5E9BB59-170B-4BB4-BE1C-B012DBDCAD94}">
      <dgm:prSet/>
      <dgm:spPr/>
      <dgm:t>
        <a:bodyPr/>
        <a:lstStyle/>
        <a:p>
          <a:endParaRPr lang="en-US"/>
        </a:p>
      </dgm:t>
    </dgm:pt>
    <dgm:pt modelId="{1CC81561-612F-468F-92CE-271A34EEE718}">
      <dgm:prSet custT="1"/>
      <dgm:spPr/>
      <dgm:t>
        <a:bodyPr anchor="ctr"/>
        <a:lstStyle/>
        <a:p>
          <a:r>
            <a:rPr lang="en-US" sz="1800" dirty="0">
              <a:latin typeface="+mj-lt"/>
            </a:rPr>
            <a:t>Incorporate ICPSR codes (Inter-University Consortium for Political Science Research) to promote consistency in the classification and categorization of political science-related data.</a:t>
          </a:r>
        </a:p>
      </dgm:t>
    </dgm:pt>
    <dgm:pt modelId="{47D71316-FFE1-4129-B579-4312D36AFF16}" type="parTrans" cxnId="{AAF928CA-9BC4-4B36-86E9-6F5EFAB559E9}">
      <dgm:prSet/>
      <dgm:spPr/>
      <dgm:t>
        <a:bodyPr/>
        <a:lstStyle/>
        <a:p>
          <a:endParaRPr lang="en-US"/>
        </a:p>
      </dgm:t>
    </dgm:pt>
    <dgm:pt modelId="{C8CB2B6F-706B-4D25-8B7F-C5B8FAF48946}" type="sibTrans" cxnId="{AAF928CA-9BC4-4B36-86E9-6F5EFAB559E9}">
      <dgm:prSet/>
      <dgm:spPr/>
      <dgm:t>
        <a:bodyPr/>
        <a:lstStyle/>
        <a:p>
          <a:endParaRPr lang="en-US"/>
        </a:p>
      </dgm:t>
    </dgm:pt>
    <dgm:pt modelId="{31CDE0ED-561D-4069-BF9D-2F6F66BA85BF}">
      <dgm:prSet custT="1"/>
      <dgm:spPr/>
      <dgm:t>
        <a:bodyPr anchor="ctr"/>
        <a:lstStyle/>
        <a:p>
          <a:r>
            <a:rPr lang="en-US" sz="1800" dirty="0">
              <a:latin typeface="+mj-lt"/>
            </a:rPr>
            <a:t>Establish links between relevant data whenever feasible to enhance the reliability and interconnectedness of the metadata, allowing users to navigate between related resources seamlessly.</a:t>
          </a:r>
        </a:p>
      </dgm:t>
    </dgm:pt>
    <dgm:pt modelId="{C1E2CF20-39CC-431B-A0F9-50F1B12E8FCA}" type="parTrans" cxnId="{6B837C79-96C9-4214-94D4-6B2A03DEED27}">
      <dgm:prSet/>
      <dgm:spPr/>
      <dgm:t>
        <a:bodyPr/>
        <a:lstStyle/>
        <a:p>
          <a:endParaRPr lang="en-US"/>
        </a:p>
      </dgm:t>
    </dgm:pt>
    <dgm:pt modelId="{F527610C-704B-4392-A1FD-C7B1A6D5E885}" type="sibTrans" cxnId="{6B837C79-96C9-4214-94D4-6B2A03DEED27}">
      <dgm:prSet/>
      <dgm:spPr/>
      <dgm:t>
        <a:bodyPr/>
        <a:lstStyle/>
        <a:p>
          <a:endParaRPr lang="en-US"/>
        </a:p>
      </dgm:t>
    </dgm:pt>
    <dgm:pt modelId="{1B65F592-CAB0-4DF9-8B19-95F9C42C33AD}">
      <dgm:prSet custT="1"/>
      <dgm:spPr/>
      <dgm:t>
        <a:bodyPr anchor="ctr"/>
        <a:lstStyle/>
        <a:p>
          <a:r>
            <a:rPr lang="en-US" sz="1800" dirty="0">
              <a:latin typeface="+mj-lt"/>
            </a:rPr>
            <a:t>Data validation, error detection.</a:t>
          </a:r>
        </a:p>
      </dgm:t>
    </dgm:pt>
    <dgm:pt modelId="{39470EDC-3FBD-4AB0-A943-51A21F65F116}" type="parTrans" cxnId="{65066B46-1951-491D-934B-E9C0032598D8}">
      <dgm:prSet/>
      <dgm:spPr/>
      <dgm:t>
        <a:bodyPr/>
        <a:lstStyle/>
        <a:p>
          <a:endParaRPr lang="en-US"/>
        </a:p>
      </dgm:t>
    </dgm:pt>
    <dgm:pt modelId="{493EA386-0E0D-4082-BE67-C4BE236FAAE4}" type="sibTrans" cxnId="{65066B46-1951-491D-934B-E9C0032598D8}">
      <dgm:prSet/>
      <dgm:spPr/>
      <dgm:t>
        <a:bodyPr/>
        <a:lstStyle/>
        <a:p>
          <a:endParaRPr lang="en-US"/>
        </a:p>
      </dgm:t>
    </dgm:pt>
    <dgm:pt modelId="{C921B9D0-5418-438A-BEF5-1D9EDBD4CFC8}" type="pres">
      <dgm:prSet presAssocID="{94A32822-502E-439E-84AC-0263E780A207}" presName="vert0" presStyleCnt="0">
        <dgm:presLayoutVars>
          <dgm:dir/>
          <dgm:animOne val="branch"/>
          <dgm:animLvl val="lvl"/>
        </dgm:presLayoutVars>
      </dgm:prSet>
      <dgm:spPr/>
    </dgm:pt>
    <dgm:pt modelId="{209CEB6C-104D-40E0-A6A7-E00C64C115D7}" type="pres">
      <dgm:prSet presAssocID="{C7D881AA-F3CF-4522-9E26-924AE95C7904}" presName="thickLine" presStyleLbl="alignNode1" presStyleIdx="0" presStyleCnt="1"/>
      <dgm:spPr/>
    </dgm:pt>
    <dgm:pt modelId="{92857AA8-C865-432A-ADB5-4CBB90133958}" type="pres">
      <dgm:prSet presAssocID="{C7D881AA-F3CF-4522-9E26-924AE95C7904}" presName="horz1" presStyleCnt="0"/>
      <dgm:spPr/>
    </dgm:pt>
    <dgm:pt modelId="{56F4D7E2-23FD-4F69-836E-87C672CB05DF}" type="pres">
      <dgm:prSet presAssocID="{C7D881AA-F3CF-4522-9E26-924AE95C7904}" presName="tx1" presStyleLbl="revTx" presStyleIdx="0" presStyleCnt="5" custScaleX="151251"/>
      <dgm:spPr/>
    </dgm:pt>
    <dgm:pt modelId="{DD572B50-FB74-4D38-818A-F92FC4FB2D9A}" type="pres">
      <dgm:prSet presAssocID="{C7D881AA-F3CF-4522-9E26-924AE95C7904}" presName="vert1" presStyleCnt="0"/>
      <dgm:spPr/>
    </dgm:pt>
    <dgm:pt modelId="{AD1E7BF6-9B88-4F2C-9DED-09E794E5B342}" type="pres">
      <dgm:prSet presAssocID="{B45B1DF9-B6CF-4A51-8DBA-14CA15AC481E}" presName="vertSpace2a" presStyleCnt="0"/>
      <dgm:spPr/>
    </dgm:pt>
    <dgm:pt modelId="{47F1146A-DAEA-4D36-BA06-A2A80EB12B1B}" type="pres">
      <dgm:prSet presAssocID="{B45B1DF9-B6CF-4A51-8DBA-14CA15AC481E}" presName="horz2" presStyleCnt="0"/>
      <dgm:spPr/>
    </dgm:pt>
    <dgm:pt modelId="{A1F8A2E1-7C0E-470B-9A98-6A6FD05F2017}" type="pres">
      <dgm:prSet presAssocID="{B45B1DF9-B6CF-4A51-8DBA-14CA15AC481E}" presName="horzSpace2" presStyleCnt="0"/>
      <dgm:spPr/>
    </dgm:pt>
    <dgm:pt modelId="{FDEFE8D2-4CFD-4384-AA85-1CCD0929B800}" type="pres">
      <dgm:prSet presAssocID="{B45B1DF9-B6CF-4A51-8DBA-14CA15AC481E}" presName="tx2" presStyleLbl="revTx" presStyleIdx="1" presStyleCnt="5"/>
      <dgm:spPr/>
    </dgm:pt>
    <dgm:pt modelId="{06429763-DFE3-4006-8CC0-F5B552F00CA2}" type="pres">
      <dgm:prSet presAssocID="{B45B1DF9-B6CF-4A51-8DBA-14CA15AC481E}" presName="vert2" presStyleCnt="0"/>
      <dgm:spPr/>
    </dgm:pt>
    <dgm:pt modelId="{17931F1A-549D-4280-9B36-A64884F7750F}" type="pres">
      <dgm:prSet presAssocID="{B45B1DF9-B6CF-4A51-8DBA-14CA15AC481E}" presName="thinLine2b" presStyleLbl="callout" presStyleIdx="0" presStyleCnt="4"/>
      <dgm:spPr/>
    </dgm:pt>
    <dgm:pt modelId="{5B749587-5932-4444-819B-BDF4B21FC38F}" type="pres">
      <dgm:prSet presAssocID="{B45B1DF9-B6CF-4A51-8DBA-14CA15AC481E}" presName="vertSpace2b" presStyleCnt="0"/>
      <dgm:spPr/>
    </dgm:pt>
    <dgm:pt modelId="{67320915-C0CE-4B94-9FE9-02C052755CE7}" type="pres">
      <dgm:prSet presAssocID="{1CC81561-612F-468F-92CE-271A34EEE718}" presName="horz2" presStyleCnt="0"/>
      <dgm:spPr/>
    </dgm:pt>
    <dgm:pt modelId="{5EEA8F9E-F672-45BD-B753-E8AF954BBC17}" type="pres">
      <dgm:prSet presAssocID="{1CC81561-612F-468F-92CE-271A34EEE718}" presName="horzSpace2" presStyleCnt="0"/>
      <dgm:spPr/>
    </dgm:pt>
    <dgm:pt modelId="{54BD7FBA-9AA0-484D-9BBD-641C308CF131}" type="pres">
      <dgm:prSet presAssocID="{1CC81561-612F-468F-92CE-271A34EEE718}" presName="tx2" presStyleLbl="revTx" presStyleIdx="2" presStyleCnt="5"/>
      <dgm:spPr/>
    </dgm:pt>
    <dgm:pt modelId="{828B814E-0A2E-4243-A894-6F237828EA12}" type="pres">
      <dgm:prSet presAssocID="{1CC81561-612F-468F-92CE-271A34EEE718}" presName="vert2" presStyleCnt="0"/>
      <dgm:spPr/>
    </dgm:pt>
    <dgm:pt modelId="{6C62076C-50D2-4252-B59F-66C89CF3C395}" type="pres">
      <dgm:prSet presAssocID="{1CC81561-612F-468F-92CE-271A34EEE718}" presName="thinLine2b" presStyleLbl="callout" presStyleIdx="1" presStyleCnt="4"/>
      <dgm:spPr/>
    </dgm:pt>
    <dgm:pt modelId="{A6BEE535-1DEB-4615-A0C9-12F9EB14BD0F}" type="pres">
      <dgm:prSet presAssocID="{1CC81561-612F-468F-92CE-271A34EEE718}" presName="vertSpace2b" presStyleCnt="0"/>
      <dgm:spPr/>
    </dgm:pt>
    <dgm:pt modelId="{DFD65E98-CBEA-4CF2-893C-57D93229B1B0}" type="pres">
      <dgm:prSet presAssocID="{31CDE0ED-561D-4069-BF9D-2F6F66BA85BF}" presName="horz2" presStyleCnt="0"/>
      <dgm:spPr/>
    </dgm:pt>
    <dgm:pt modelId="{DBF770E1-33FC-464F-8B37-E604C820056F}" type="pres">
      <dgm:prSet presAssocID="{31CDE0ED-561D-4069-BF9D-2F6F66BA85BF}" presName="horzSpace2" presStyleCnt="0"/>
      <dgm:spPr/>
    </dgm:pt>
    <dgm:pt modelId="{AAA97F48-F7F0-4DD4-8789-27FB2B20E2F0}" type="pres">
      <dgm:prSet presAssocID="{31CDE0ED-561D-4069-BF9D-2F6F66BA85BF}" presName="tx2" presStyleLbl="revTx" presStyleIdx="3" presStyleCnt="5"/>
      <dgm:spPr/>
    </dgm:pt>
    <dgm:pt modelId="{FEDF4E84-82C0-4991-88FC-75658BF45CDC}" type="pres">
      <dgm:prSet presAssocID="{31CDE0ED-561D-4069-BF9D-2F6F66BA85BF}" presName="vert2" presStyleCnt="0"/>
      <dgm:spPr/>
    </dgm:pt>
    <dgm:pt modelId="{C35E45F5-923F-4E49-AF70-89850AB7D80F}" type="pres">
      <dgm:prSet presAssocID="{31CDE0ED-561D-4069-BF9D-2F6F66BA85BF}" presName="thinLine2b" presStyleLbl="callout" presStyleIdx="2" presStyleCnt="4"/>
      <dgm:spPr/>
    </dgm:pt>
    <dgm:pt modelId="{49760CD6-8F05-499F-80C1-E07A15A667EB}" type="pres">
      <dgm:prSet presAssocID="{31CDE0ED-561D-4069-BF9D-2F6F66BA85BF}" presName="vertSpace2b" presStyleCnt="0"/>
      <dgm:spPr/>
    </dgm:pt>
    <dgm:pt modelId="{0CA88F8B-63D3-4CCB-BFC2-8116C3C2F4B3}" type="pres">
      <dgm:prSet presAssocID="{1B65F592-CAB0-4DF9-8B19-95F9C42C33AD}" presName="horz2" presStyleCnt="0"/>
      <dgm:spPr/>
    </dgm:pt>
    <dgm:pt modelId="{5DE57F33-613A-41FB-A20C-B830D4B9D698}" type="pres">
      <dgm:prSet presAssocID="{1B65F592-CAB0-4DF9-8B19-95F9C42C33AD}" presName="horzSpace2" presStyleCnt="0"/>
      <dgm:spPr/>
    </dgm:pt>
    <dgm:pt modelId="{FC52BE0C-656B-4260-9FF3-4E6B43C8144E}" type="pres">
      <dgm:prSet presAssocID="{1B65F592-CAB0-4DF9-8B19-95F9C42C33AD}" presName="tx2" presStyleLbl="revTx" presStyleIdx="4" presStyleCnt="5"/>
      <dgm:spPr/>
    </dgm:pt>
    <dgm:pt modelId="{47315ED7-27C3-4419-9D1F-5895F3B1EF23}" type="pres">
      <dgm:prSet presAssocID="{1B65F592-CAB0-4DF9-8B19-95F9C42C33AD}" presName="vert2" presStyleCnt="0"/>
      <dgm:spPr/>
    </dgm:pt>
    <dgm:pt modelId="{CF3D4D2B-C4C5-479C-8DC9-D2C8B25017B4}" type="pres">
      <dgm:prSet presAssocID="{1B65F592-CAB0-4DF9-8B19-95F9C42C33AD}" presName="thinLine2b" presStyleLbl="callout" presStyleIdx="3" presStyleCnt="4"/>
      <dgm:spPr/>
    </dgm:pt>
    <dgm:pt modelId="{9EBE3F5F-5BED-431B-8D42-35340FCEF89A}" type="pres">
      <dgm:prSet presAssocID="{1B65F592-CAB0-4DF9-8B19-95F9C42C33AD}" presName="vertSpace2b" presStyleCnt="0"/>
      <dgm:spPr/>
    </dgm:pt>
  </dgm:ptLst>
  <dgm:cxnLst>
    <dgm:cxn modelId="{904C4113-1AEF-446D-B9FD-145AE4DC1945}" type="presOf" srcId="{1CC81561-612F-468F-92CE-271A34EEE718}" destId="{54BD7FBA-9AA0-484D-9BBD-641C308CF131}" srcOrd="0" destOrd="0" presId="urn:microsoft.com/office/officeart/2008/layout/LinedList"/>
    <dgm:cxn modelId="{424C885E-85A0-49CD-A424-6CA39CA8EB74}" type="presOf" srcId="{C7D881AA-F3CF-4522-9E26-924AE95C7904}" destId="{56F4D7E2-23FD-4F69-836E-87C672CB05DF}" srcOrd="0" destOrd="0" presId="urn:microsoft.com/office/officeart/2008/layout/LinedList"/>
    <dgm:cxn modelId="{65066B46-1951-491D-934B-E9C0032598D8}" srcId="{C7D881AA-F3CF-4522-9E26-924AE95C7904}" destId="{1B65F592-CAB0-4DF9-8B19-95F9C42C33AD}" srcOrd="3" destOrd="0" parTransId="{39470EDC-3FBD-4AB0-A943-51A21F65F116}" sibTransId="{493EA386-0E0D-4082-BE67-C4BE236FAAE4}"/>
    <dgm:cxn modelId="{C22C2A54-6EED-4F08-B02A-78538BFA911C}" type="presOf" srcId="{1B65F592-CAB0-4DF9-8B19-95F9C42C33AD}" destId="{FC52BE0C-656B-4260-9FF3-4E6B43C8144E}" srcOrd="0" destOrd="0" presId="urn:microsoft.com/office/officeart/2008/layout/LinedList"/>
    <dgm:cxn modelId="{6B837C79-96C9-4214-94D4-6B2A03DEED27}" srcId="{C7D881AA-F3CF-4522-9E26-924AE95C7904}" destId="{31CDE0ED-561D-4069-BF9D-2F6F66BA85BF}" srcOrd="2" destOrd="0" parTransId="{C1E2CF20-39CC-431B-A0F9-50F1B12E8FCA}" sibTransId="{F527610C-704B-4392-A1FD-C7B1A6D5E885}"/>
    <dgm:cxn modelId="{A5E9BB59-170B-4BB4-BE1C-B012DBDCAD94}" srcId="{C7D881AA-F3CF-4522-9E26-924AE95C7904}" destId="{B45B1DF9-B6CF-4A51-8DBA-14CA15AC481E}" srcOrd="0" destOrd="0" parTransId="{22C47BA7-1D7D-4610-AF15-11B35DC9D62C}" sibTransId="{7DDAED79-B962-4F0B-A779-1FC7FE5ECB44}"/>
    <dgm:cxn modelId="{64BC58B4-B086-478F-B75A-0E42578D5B46}" type="presOf" srcId="{B45B1DF9-B6CF-4A51-8DBA-14CA15AC481E}" destId="{FDEFE8D2-4CFD-4384-AA85-1CCD0929B800}" srcOrd="0" destOrd="0" presId="urn:microsoft.com/office/officeart/2008/layout/LinedList"/>
    <dgm:cxn modelId="{1D060FB8-6D0A-4D11-BC40-B03F831BCC19}" type="presOf" srcId="{94A32822-502E-439E-84AC-0263E780A207}" destId="{C921B9D0-5418-438A-BEF5-1D9EDBD4CFC8}" srcOrd="0" destOrd="0" presId="urn:microsoft.com/office/officeart/2008/layout/LinedList"/>
    <dgm:cxn modelId="{AAF928CA-9BC4-4B36-86E9-6F5EFAB559E9}" srcId="{C7D881AA-F3CF-4522-9E26-924AE95C7904}" destId="{1CC81561-612F-468F-92CE-271A34EEE718}" srcOrd="1" destOrd="0" parTransId="{47D71316-FFE1-4129-B579-4312D36AFF16}" sibTransId="{C8CB2B6F-706B-4D25-8B7F-C5B8FAF48946}"/>
    <dgm:cxn modelId="{FF3BF7CC-584C-4A57-8553-3E255B1E9A69}" srcId="{94A32822-502E-439E-84AC-0263E780A207}" destId="{C7D881AA-F3CF-4522-9E26-924AE95C7904}" srcOrd="0" destOrd="0" parTransId="{DE6DC27D-7EAF-4798-B681-319AFAFCC733}" sibTransId="{68A76798-E453-4757-8EC7-2A79700E1616}"/>
    <dgm:cxn modelId="{130454CE-A2F9-44CE-9561-3BB8DD751BC2}" type="presOf" srcId="{31CDE0ED-561D-4069-BF9D-2F6F66BA85BF}" destId="{AAA97F48-F7F0-4DD4-8789-27FB2B20E2F0}" srcOrd="0" destOrd="0" presId="urn:microsoft.com/office/officeart/2008/layout/LinedList"/>
    <dgm:cxn modelId="{873F9810-74CC-49AB-81DC-811ADFE4C584}" type="presParOf" srcId="{C921B9D0-5418-438A-BEF5-1D9EDBD4CFC8}" destId="{209CEB6C-104D-40E0-A6A7-E00C64C115D7}" srcOrd="0" destOrd="0" presId="urn:microsoft.com/office/officeart/2008/layout/LinedList"/>
    <dgm:cxn modelId="{6966DD88-3266-4D86-9751-162BFB1E1A47}" type="presParOf" srcId="{C921B9D0-5418-438A-BEF5-1D9EDBD4CFC8}" destId="{92857AA8-C865-432A-ADB5-4CBB90133958}" srcOrd="1" destOrd="0" presId="urn:microsoft.com/office/officeart/2008/layout/LinedList"/>
    <dgm:cxn modelId="{9A7E5BF7-DCB1-40E7-B329-3D568F2B8A5A}" type="presParOf" srcId="{92857AA8-C865-432A-ADB5-4CBB90133958}" destId="{56F4D7E2-23FD-4F69-836E-87C672CB05DF}" srcOrd="0" destOrd="0" presId="urn:microsoft.com/office/officeart/2008/layout/LinedList"/>
    <dgm:cxn modelId="{3DDC7D3A-6E91-4908-A988-7A835D53D0BE}" type="presParOf" srcId="{92857AA8-C865-432A-ADB5-4CBB90133958}" destId="{DD572B50-FB74-4D38-818A-F92FC4FB2D9A}" srcOrd="1" destOrd="0" presId="urn:microsoft.com/office/officeart/2008/layout/LinedList"/>
    <dgm:cxn modelId="{36B65104-9BF5-45C1-A17A-FE9BF153A90E}" type="presParOf" srcId="{DD572B50-FB74-4D38-818A-F92FC4FB2D9A}" destId="{AD1E7BF6-9B88-4F2C-9DED-09E794E5B342}" srcOrd="0" destOrd="0" presId="urn:microsoft.com/office/officeart/2008/layout/LinedList"/>
    <dgm:cxn modelId="{CBCAB191-280D-4CEE-94A3-1208CE48CEEE}" type="presParOf" srcId="{DD572B50-FB74-4D38-818A-F92FC4FB2D9A}" destId="{47F1146A-DAEA-4D36-BA06-A2A80EB12B1B}" srcOrd="1" destOrd="0" presId="urn:microsoft.com/office/officeart/2008/layout/LinedList"/>
    <dgm:cxn modelId="{4EDDBA5D-63BF-44DF-8097-B6AB8A8CA3B5}" type="presParOf" srcId="{47F1146A-DAEA-4D36-BA06-A2A80EB12B1B}" destId="{A1F8A2E1-7C0E-470B-9A98-6A6FD05F2017}" srcOrd="0" destOrd="0" presId="urn:microsoft.com/office/officeart/2008/layout/LinedList"/>
    <dgm:cxn modelId="{3737DF6B-D5F2-430E-A320-2DF5B63F593D}" type="presParOf" srcId="{47F1146A-DAEA-4D36-BA06-A2A80EB12B1B}" destId="{FDEFE8D2-4CFD-4384-AA85-1CCD0929B800}" srcOrd="1" destOrd="0" presId="urn:microsoft.com/office/officeart/2008/layout/LinedList"/>
    <dgm:cxn modelId="{FC28269F-A0EA-44E5-979F-C057EF6B6810}" type="presParOf" srcId="{47F1146A-DAEA-4D36-BA06-A2A80EB12B1B}" destId="{06429763-DFE3-4006-8CC0-F5B552F00CA2}" srcOrd="2" destOrd="0" presId="urn:microsoft.com/office/officeart/2008/layout/LinedList"/>
    <dgm:cxn modelId="{7E1A2927-8A37-40A9-9150-BB63BABF10DC}" type="presParOf" srcId="{DD572B50-FB74-4D38-818A-F92FC4FB2D9A}" destId="{17931F1A-549D-4280-9B36-A64884F7750F}" srcOrd="2" destOrd="0" presId="urn:microsoft.com/office/officeart/2008/layout/LinedList"/>
    <dgm:cxn modelId="{CC0242C2-03AB-445A-8311-4E56CEBA7919}" type="presParOf" srcId="{DD572B50-FB74-4D38-818A-F92FC4FB2D9A}" destId="{5B749587-5932-4444-819B-BDF4B21FC38F}" srcOrd="3" destOrd="0" presId="urn:microsoft.com/office/officeart/2008/layout/LinedList"/>
    <dgm:cxn modelId="{6D91DFA4-281D-4F8C-9ED2-11A9FB521979}" type="presParOf" srcId="{DD572B50-FB74-4D38-818A-F92FC4FB2D9A}" destId="{67320915-C0CE-4B94-9FE9-02C052755CE7}" srcOrd="4" destOrd="0" presId="urn:microsoft.com/office/officeart/2008/layout/LinedList"/>
    <dgm:cxn modelId="{51C98AE6-CE9F-438C-B089-33FE7166B34F}" type="presParOf" srcId="{67320915-C0CE-4B94-9FE9-02C052755CE7}" destId="{5EEA8F9E-F672-45BD-B753-E8AF954BBC17}" srcOrd="0" destOrd="0" presId="urn:microsoft.com/office/officeart/2008/layout/LinedList"/>
    <dgm:cxn modelId="{D0F8EB86-983D-4454-8822-4A4A86F0AF01}" type="presParOf" srcId="{67320915-C0CE-4B94-9FE9-02C052755CE7}" destId="{54BD7FBA-9AA0-484D-9BBD-641C308CF131}" srcOrd="1" destOrd="0" presId="urn:microsoft.com/office/officeart/2008/layout/LinedList"/>
    <dgm:cxn modelId="{C82BD5DA-9C50-411B-BCAC-76EB621CA5AD}" type="presParOf" srcId="{67320915-C0CE-4B94-9FE9-02C052755CE7}" destId="{828B814E-0A2E-4243-A894-6F237828EA12}" srcOrd="2" destOrd="0" presId="urn:microsoft.com/office/officeart/2008/layout/LinedList"/>
    <dgm:cxn modelId="{200E29CC-236A-4F62-A81F-D5EC64363853}" type="presParOf" srcId="{DD572B50-FB74-4D38-818A-F92FC4FB2D9A}" destId="{6C62076C-50D2-4252-B59F-66C89CF3C395}" srcOrd="5" destOrd="0" presId="urn:microsoft.com/office/officeart/2008/layout/LinedList"/>
    <dgm:cxn modelId="{B58E86D8-A756-4E70-ADEF-1B11277A8AC0}" type="presParOf" srcId="{DD572B50-FB74-4D38-818A-F92FC4FB2D9A}" destId="{A6BEE535-1DEB-4615-A0C9-12F9EB14BD0F}" srcOrd="6" destOrd="0" presId="urn:microsoft.com/office/officeart/2008/layout/LinedList"/>
    <dgm:cxn modelId="{762486E2-A39A-4AE4-84D8-F2A40EEF0D6A}" type="presParOf" srcId="{DD572B50-FB74-4D38-818A-F92FC4FB2D9A}" destId="{DFD65E98-CBEA-4CF2-893C-57D93229B1B0}" srcOrd="7" destOrd="0" presId="urn:microsoft.com/office/officeart/2008/layout/LinedList"/>
    <dgm:cxn modelId="{9F28B7A6-02E3-4C9C-92D2-1BB303B45B62}" type="presParOf" srcId="{DFD65E98-CBEA-4CF2-893C-57D93229B1B0}" destId="{DBF770E1-33FC-464F-8B37-E604C820056F}" srcOrd="0" destOrd="0" presId="urn:microsoft.com/office/officeart/2008/layout/LinedList"/>
    <dgm:cxn modelId="{88C54B0B-34B5-4E9C-8D88-73ACC83D9EBD}" type="presParOf" srcId="{DFD65E98-CBEA-4CF2-893C-57D93229B1B0}" destId="{AAA97F48-F7F0-4DD4-8789-27FB2B20E2F0}" srcOrd="1" destOrd="0" presId="urn:microsoft.com/office/officeart/2008/layout/LinedList"/>
    <dgm:cxn modelId="{CCBE2B3B-41A0-410E-B13B-A324093DCB6E}" type="presParOf" srcId="{DFD65E98-CBEA-4CF2-893C-57D93229B1B0}" destId="{FEDF4E84-82C0-4991-88FC-75658BF45CDC}" srcOrd="2" destOrd="0" presId="urn:microsoft.com/office/officeart/2008/layout/LinedList"/>
    <dgm:cxn modelId="{59EE0832-3115-4992-B6FF-DEE111CBD466}" type="presParOf" srcId="{DD572B50-FB74-4D38-818A-F92FC4FB2D9A}" destId="{C35E45F5-923F-4E49-AF70-89850AB7D80F}" srcOrd="8" destOrd="0" presId="urn:microsoft.com/office/officeart/2008/layout/LinedList"/>
    <dgm:cxn modelId="{51320EFC-BED7-49A8-8D8C-DA91AF143462}" type="presParOf" srcId="{DD572B50-FB74-4D38-818A-F92FC4FB2D9A}" destId="{49760CD6-8F05-499F-80C1-E07A15A667EB}" srcOrd="9" destOrd="0" presId="urn:microsoft.com/office/officeart/2008/layout/LinedList"/>
    <dgm:cxn modelId="{7BAAE84A-48D4-45C3-BFC4-00D3FBB711D6}" type="presParOf" srcId="{DD572B50-FB74-4D38-818A-F92FC4FB2D9A}" destId="{0CA88F8B-63D3-4CCB-BFC2-8116C3C2F4B3}" srcOrd="10" destOrd="0" presId="urn:microsoft.com/office/officeart/2008/layout/LinedList"/>
    <dgm:cxn modelId="{E6CDF912-F248-4F45-8596-433C1846525E}" type="presParOf" srcId="{0CA88F8B-63D3-4CCB-BFC2-8116C3C2F4B3}" destId="{5DE57F33-613A-41FB-A20C-B830D4B9D698}" srcOrd="0" destOrd="0" presId="urn:microsoft.com/office/officeart/2008/layout/LinedList"/>
    <dgm:cxn modelId="{42158704-A907-4E95-86F5-82BAD4312D98}" type="presParOf" srcId="{0CA88F8B-63D3-4CCB-BFC2-8116C3C2F4B3}" destId="{FC52BE0C-656B-4260-9FF3-4E6B43C8144E}" srcOrd="1" destOrd="0" presId="urn:microsoft.com/office/officeart/2008/layout/LinedList"/>
    <dgm:cxn modelId="{01FC891A-3221-47CC-9C6B-2DCCDC4CF1EE}" type="presParOf" srcId="{0CA88F8B-63D3-4CCB-BFC2-8116C3C2F4B3}" destId="{47315ED7-27C3-4419-9D1F-5895F3B1EF23}" srcOrd="2" destOrd="0" presId="urn:microsoft.com/office/officeart/2008/layout/LinedList"/>
    <dgm:cxn modelId="{905AB0B6-FB93-40AD-879A-DFFBF941C434}" type="presParOf" srcId="{DD572B50-FB74-4D38-818A-F92FC4FB2D9A}" destId="{CF3D4D2B-C4C5-479C-8DC9-D2C8B25017B4}" srcOrd="11" destOrd="0" presId="urn:microsoft.com/office/officeart/2008/layout/LinedList"/>
    <dgm:cxn modelId="{35A6B5AB-3F2B-4494-BD48-CB2C0F3EB8E2}" type="presParOf" srcId="{DD572B50-FB74-4D38-818A-F92FC4FB2D9A}" destId="{9EBE3F5F-5BED-431B-8D42-35340FCEF89A}"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A32822-502E-439E-84AC-0263E780A207}" type="doc">
      <dgm:prSet loTypeId="urn:microsoft.com/office/officeart/2008/layout/LinedList" loCatId="list" qsTypeId="urn:microsoft.com/office/officeart/2005/8/quickstyle/simple4" qsCatId="simple" csTypeId="urn:microsoft.com/office/officeart/2005/8/colors/colorful1" csCatId="colorful" phldr="1"/>
      <dgm:spPr/>
      <dgm:t>
        <a:bodyPr/>
        <a:lstStyle/>
        <a:p>
          <a:endParaRPr lang="en-US"/>
        </a:p>
      </dgm:t>
    </dgm:pt>
    <dgm:pt modelId="{C7D881AA-F3CF-4522-9E26-924AE95C7904}">
      <dgm:prSet custT="1"/>
      <dgm:spPr/>
      <dgm:t>
        <a:bodyPr anchor="ctr"/>
        <a:lstStyle/>
        <a:p>
          <a:r>
            <a:rPr lang="en-US" sz="2400" b="1" i="0" dirty="0">
              <a:latin typeface="+mj-lt"/>
            </a:rPr>
            <a:t>Create cohesion:</a:t>
          </a:r>
          <a:endParaRPr lang="en-US" sz="2400" dirty="0">
            <a:latin typeface="+mj-lt"/>
          </a:endParaRPr>
        </a:p>
      </dgm:t>
    </dgm:pt>
    <dgm:pt modelId="{DE6DC27D-7EAF-4798-B681-319AFAFCC733}" type="parTrans" cxnId="{FF3BF7CC-584C-4A57-8553-3E255B1E9A69}">
      <dgm:prSet/>
      <dgm:spPr/>
      <dgm:t>
        <a:bodyPr/>
        <a:lstStyle/>
        <a:p>
          <a:endParaRPr lang="en-US"/>
        </a:p>
      </dgm:t>
    </dgm:pt>
    <dgm:pt modelId="{68A76798-E453-4757-8EC7-2A79700E1616}" type="sibTrans" cxnId="{FF3BF7CC-584C-4A57-8553-3E255B1E9A69}">
      <dgm:prSet/>
      <dgm:spPr/>
      <dgm:t>
        <a:bodyPr/>
        <a:lstStyle/>
        <a:p>
          <a:endParaRPr lang="en-US"/>
        </a:p>
      </dgm:t>
    </dgm:pt>
    <dgm:pt modelId="{B45B1DF9-B6CF-4A51-8DBA-14CA15AC481E}">
      <dgm:prSet custT="1"/>
      <dgm:spPr/>
      <dgm:t>
        <a:bodyPr anchor="ctr"/>
        <a:lstStyle/>
        <a:p>
          <a:r>
            <a:rPr lang="en-US" sz="1800" dirty="0">
              <a:latin typeface="+mj-lt"/>
            </a:rPr>
            <a:t>Ensure uniformity and improve the cohesiveness of the data for long-term preservation</a:t>
          </a:r>
        </a:p>
      </dgm:t>
    </dgm:pt>
    <dgm:pt modelId="{22C47BA7-1D7D-4610-AF15-11B35DC9D62C}" type="parTrans" cxnId="{A5E9BB59-170B-4BB4-BE1C-B012DBDCAD94}">
      <dgm:prSet/>
      <dgm:spPr/>
      <dgm:t>
        <a:bodyPr/>
        <a:lstStyle/>
        <a:p>
          <a:endParaRPr lang="en-US"/>
        </a:p>
      </dgm:t>
    </dgm:pt>
    <dgm:pt modelId="{7DDAED79-B962-4F0B-A779-1FC7FE5ECB44}" type="sibTrans" cxnId="{A5E9BB59-170B-4BB4-BE1C-B012DBDCAD94}">
      <dgm:prSet/>
      <dgm:spPr/>
      <dgm:t>
        <a:bodyPr/>
        <a:lstStyle/>
        <a:p>
          <a:endParaRPr lang="en-US"/>
        </a:p>
      </dgm:t>
    </dgm:pt>
    <dgm:pt modelId="{1CC81561-612F-468F-92CE-271A34EEE718}">
      <dgm:prSet custT="1"/>
      <dgm:spPr/>
      <dgm:t>
        <a:bodyPr anchor="ctr"/>
        <a:lstStyle/>
        <a:p>
          <a:r>
            <a:rPr lang="en-US" sz="1800" dirty="0">
              <a:latin typeface="+mj-lt"/>
            </a:rPr>
            <a:t>Removing or replacing certain elements in text to achieve a ‘normalized’ representation</a:t>
          </a:r>
        </a:p>
      </dgm:t>
    </dgm:pt>
    <dgm:pt modelId="{47D71316-FFE1-4129-B579-4312D36AFF16}" type="parTrans" cxnId="{AAF928CA-9BC4-4B36-86E9-6F5EFAB559E9}">
      <dgm:prSet/>
      <dgm:spPr/>
      <dgm:t>
        <a:bodyPr/>
        <a:lstStyle/>
        <a:p>
          <a:endParaRPr lang="en-US"/>
        </a:p>
      </dgm:t>
    </dgm:pt>
    <dgm:pt modelId="{C8CB2B6F-706B-4D25-8B7F-C5B8FAF48946}" type="sibTrans" cxnId="{AAF928CA-9BC4-4B36-86E9-6F5EFAB559E9}">
      <dgm:prSet/>
      <dgm:spPr/>
      <dgm:t>
        <a:bodyPr/>
        <a:lstStyle/>
        <a:p>
          <a:endParaRPr lang="en-US"/>
        </a:p>
      </dgm:t>
    </dgm:pt>
    <dgm:pt modelId="{31CDE0ED-561D-4069-BF9D-2F6F66BA85BF}">
      <dgm:prSet custT="1"/>
      <dgm:spPr/>
      <dgm:t>
        <a:bodyPr anchor="ctr"/>
        <a:lstStyle/>
        <a:p>
          <a:r>
            <a:rPr lang="en-US" sz="1800" dirty="0">
              <a:latin typeface="+mj-lt"/>
            </a:rPr>
            <a:t>Ensure compatibility with various systems and facilitating its accessibility (interoperability)</a:t>
          </a:r>
        </a:p>
      </dgm:t>
    </dgm:pt>
    <dgm:pt modelId="{C1E2CF20-39CC-431B-A0F9-50F1B12E8FCA}" type="parTrans" cxnId="{6B837C79-96C9-4214-94D4-6B2A03DEED27}">
      <dgm:prSet/>
      <dgm:spPr/>
      <dgm:t>
        <a:bodyPr/>
        <a:lstStyle/>
        <a:p>
          <a:endParaRPr lang="en-US"/>
        </a:p>
      </dgm:t>
    </dgm:pt>
    <dgm:pt modelId="{F527610C-704B-4392-A1FD-C7B1A6D5E885}" type="sibTrans" cxnId="{6B837C79-96C9-4214-94D4-6B2A03DEED27}">
      <dgm:prSet/>
      <dgm:spPr/>
      <dgm:t>
        <a:bodyPr/>
        <a:lstStyle/>
        <a:p>
          <a:endParaRPr lang="en-US"/>
        </a:p>
      </dgm:t>
    </dgm:pt>
    <dgm:pt modelId="{1B65F592-CAB0-4DF9-8B19-95F9C42C33AD}">
      <dgm:prSet custT="1"/>
      <dgm:spPr/>
      <dgm:t>
        <a:bodyPr anchor="ctr"/>
        <a:lstStyle/>
        <a:p>
          <a:r>
            <a:rPr lang="en-US" sz="1800" dirty="0">
              <a:latin typeface="+mj-lt"/>
            </a:rPr>
            <a:t>By normalizing the corpus of information in the archival collection, it becomes possible to conduct data quality checking processes to identify contradictory, inaccurate, or new instances of redundancy. </a:t>
          </a:r>
        </a:p>
      </dgm:t>
    </dgm:pt>
    <dgm:pt modelId="{39470EDC-3FBD-4AB0-A943-51A21F65F116}" type="parTrans" cxnId="{65066B46-1951-491D-934B-E9C0032598D8}">
      <dgm:prSet/>
      <dgm:spPr/>
      <dgm:t>
        <a:bodyPr/>
        <a:lstStyle/>
        <a:p>
          <a:endParaRPr lang="en-US"/>
        </a:p>
      </dgm:t>
    </dgm:pt>
    <dgm:pt modelId="{493EA386-0E0D-4082-BE67-C4BE236FAAE4}" type="sibTrans" cxnId="{65066B46-1951-491D-934B-E9C0032598D8}">
      <dgm:prSet/>
      <dgm:spPr/>
      <dgm:t>
        <a:bodyPr/>
        <a:lstStyle/>
        <a:p>
          <a:endParaRPr lang="en-US"/>
        </a:p>
      </dgm:t>
    </dgm:pt>
    <dgm:pt modelId="{C921B9D0-5418-438A-BEF5-1D9EDBD4CFC8}" type="pres">
      <dgm:prSet presAssocID="{94A32822-502E-439E-84AC-0263E780A207}" presName="vert0" presStyleCnt="0">
        <dgm:presLayoutVars>
          <dgm:dir/>
          <dgm:animOne val="branch"/>
          <dgm:animLvl val="lvl"/>
        </dgm:presLayoutVars>
      </dgm:prSet>
      <dgm:spPr/>
    </dgm:pt>
    <dgm:pt modelId="{209CEB6C-104D-40E0-A6A7-E00C64C115D7}" type="pres">
      <dgm:prSet presAssocID="{C7D881AA-F3CF-4522-9E26-924AE95C7904}" presName="thickLine" presStyleLbl="alignNode1" presStyleIdx="0" presStyleCnt="1"/>
      <dgm:spPr/>
    </dgm:pt>
    <dgm:pt modelId="{92857AA8-C865-432A-ADB5-4CBB90133958}" type="pres">
      <dgm:prSet presAssocID="{C7D881AA-F3CF-4522-9E26-924AE95C7904}" presName="horz1" presStyleCnt="0"/>
      <dgm:spPr/>
    </dgm:pt>
    <dgm:pt modelId="{56F4D7E2-23FD-4F69-836E-87C672CB05DF}" type="pres">
      <dgm:prSet presAssocID="{C7D881AA-F3CF-4522-9E26-924AE95C7904}" presName="tx1" presStyleLbl="revTx" presStyleIdx="0" presStyleCnt="5" custScaleX="170751" custLinFactNeighborY="-1196"/>
      <dgm:spPr/>
    </dgm:pt>
    <dgm:pt modelId="{DD572B50-FB74-4D38-818A-F92FC4FB2D9A}" type="pres">
      <dgm:prSet presAssocID="{C7D881AA-F3CF-4522-9E26-924AE95C7904}" presName="vert1" presStyleCnt="0"/>
      <dgm:spPr/>
    </dgm:pt>
    <dgm:pt modelId="{AD1E7BF6-9B88-4F2C-9DED-09E794E5B342}" type="pres">
      <dgm:prSet presAssocID="{B45B1DF9-B6CF-4A51-8DBA-14CA15AC481E}" presName="vertSpace2a" presStyleCnt="0"/>
      <dgm:spPr/>
    </dgm:pt>
    <dgm:pt modelId="{47F1146A-DAEA-4D36-BA06-A2A80EB12B1B}" type="pres">
      <dgm:prSet presAssocID="{B45B1DF9-B6CF-4A51-8DBA-14CA15AC481E}" presName="horz2" presStyleCnt="0"/>
      <dgm:spPr/>
    </dgm:pt>
    <dgm:pt modelId="{A1F8A2E1-7C0E-470B-9A98-6A6FD05F2017}" type="pres">
      <dgm:prSet presAssocID="{B45B1DF9-B6CF-4A51-8DBA-14CA15AC481E}" presName="horzSpace2" presStyleCnt="0"/>
      <dgm:spPr/>
    </dgm:pt>
    <dgm:pt modelId="{FDEFE8D2-4CFD-4384-AA85-1CCD0929B800}" type="pres">
      <dgm:prSet presAssocID="{B45B1DF9-B6CF-4A51-8DBA-14CA15AC481E}" presName="tx2" presStyleLbl="revTx" presStyleIdx="1" presStyleCnt="5" custScaleX="121100"/>
      <dgm:spPr/>
    </dgm:pt>
    <dgm:pt modelId="{06429763-DFE3-4006-8CC0-F5B552F00CA2}" type="pres">
      <dgm:prSet presAssocID="{B45B1DF9-B6CF-4A51-8DBA-14CA15AC481E}" presName="vert2" presStyleCnt="0"/>
      <dgm:spPr/>
    </dgm:pt>
    <dgm:pt modelId="{17931F1A-549D-4280-9B36-A64884F7750F}" type="pres">
      <dgm:prSet presAssocID="{B45B1DF9-B6CF-4A51-8DBA-14CA15AC481E}" presName="thinLine2b" presStyleLbl="callout" presStyleIdx="0" presStyleCnt="4"/>
      <dgm:spPr/>
    </dgm:pt>
    <dgm:pt modelId="{5B749587-5932-4444-819B-BDF4B21FC38F}" type="pres">
      <dgm:prSet presAssocID="{B45B1DF9-B6CF-4A51-8DBA-14CA15AC481E}" presName="vertSpace2b" presStyleCnt="0"/>
      <dgm:spPr/>
    </dgm:pt>
    <dgm:pt modelId="{67320915-C0CE-4B94-9FE9-02C052755CE7}" type="pres">
      <dgm:prSet presAssocID="{1CC81561-612F-468F-92CE-271A34EEE718}" presName="horz2" presStyleCnt="0"/>
      <dgm:spPr/>
    </dgm:pt>
    <dgm:pt modelId="{5EEA8F9E-F672-45BD-B753-E8AF954BBC17}" type="pres">
      <dgm:prSet presAssocID="{1CC81561-612F-468F-92CE-271A34EEE718}" presName="horzSpace2" presStyleCnt="0"/>
      <dgm:spPr/>
    </dgm:pt>
    <dgm:pt modelId="{54BD7FBA-9AA0-484D-9BBD-641C308CF131}" type="pres">
      <dgm:prSet presAssocID="{1CC81561-612F-468F-92CE-271A34EEE718}" presName="tx2" presStyleLbl="revTx" presStyleIdx="2" presStyleCnt="5"/>
      <dgm:spPr/>
    </dgm:pt>
    <dgm:pt modelId="{828B814E-0A2E-4243-A894-6F237828EA12}" type="pres">
      <dgm:prSet presAssocID="{1CC81561-612F-468F-92CE-271A34EEE718}" presName="vert2" presStyleCnt="0"/>
      <dgm:spPr/>
    </dgm:pt>
    <dgm:pt modelId="{6C62076C-50D2-4252-B59F-66C89CF3C395}" type="pres">
      <dgm:prSet presAssocID="{1CC81561-612F-468F-92CE-271A34EEE718}" presName="thinLine2b" presStyleLbl="callout" presStyleIdx="1" presStyleCnt="4"/>
      <dgm:spPr/>
    </dgm:pt>
    <dgm:pt modelId="{A6BEE535-1DEB-4615-A0C9-12F9EB14BD0F}" type="pres">
      <dgm:prSet presAssocID="{1CC81561-612F-468F-92CE-271A34EEE718}" presName="vertSpace2b" presStyleCnt="0"/>
      <dgm:spPr/>
    </dgm:pt>
    <dgm:pt modelId="{DFD65E98-CBEA-4CF2-893C-57D93229B1B0}" type="pres">
      <dgm:prSet presAssocID="{31CDE0ED-561D-4069-BF9D-2F6F66BA85BF}" presName="horz2" presStyleCnt="0"/>
      <dgm:spPr/>
    </dgm:pt>
    <dgm:pt modelId="{DBF770E1-33FC-464F-8B37-E604C820056F}" type="pres">
      <dgm:prSet presAssocID="{31CDE0ED-561D-4069-BF9D-2F6F66BA85BF}" presName="horzSpace2" presStyleCnt="0"/>
      <dgm:spPr/>
    </dgm:pt>
    <dgm:pt modelId="{AAA97F48-F7F0-4DD4-8789-27FB2B20E2F0}" type="pres">
      <dgm:prSet presAssocID="{31CDE0ED-561D-4069-BF9D-2F6F66BA85BF}" presName="tx2" presStyleLbl="revTx" presStyleIdx="3" presStyleCnt="5"/>
      <dgm:spPr/>
    </dgm:pt>
    <dgm:pt modelId="{FEDF4E84-82C0-4991-88FC-75658BF45CDC}" type="pres">
      <dgm:prSet presAssocID="{31CDE0ED-561D-4069-BF9D-2F6F66BA85BF}" presName="vert2" presStyleCnt="0"/>
      <dgm:spPr/>
    </dgm:pt>
    <dgm:pt modelId="{C35E45F5-923F-4E49-AF70-89850AB7D80F}" type="pres">
      <dgm:prSet presAssocID="{31CDE0ED-561D-4069-BF9D-2F6F66BA85BF}" presName="thinLine2b" presStyleLbl="callout" presStyleIdx="2" presStyleCnt="4"/>
      <dgm:spPr/>
    </dgm:pt>
    <dgm:pt modelId="{49760CD6-8F05-499F-80C1-E07A15A667EB}" type="pres">
      <dgm:prSet presAssocID="{31CDE0ED-561D-4069-BF9D-2F6F66BA85BF}" presName="vertSpace2b" presStyleCnt="0"/>
      <dgm:spPr/>
    </dgm:pt>
    <dgm:pt modelId="{0CA88F8B-63D3-4CCB-BFC2-8116C3C2F4B3}" type="pres">
      <dgm:prSet presAssocID="{1B65F592-CAB0-4DF9-8B19-95F9C42C33AD}" presName="horz2" presStyleCnt="0"/>
      <dgm:spPr/>
    </dgm:pt>
    <dgm:pt modelId="{5DE57F33-613A-41FB-A20C-B830D4B9D698}" type="pres">
      <dgm:prSet presAssocID="{1B65F592-CAB0-4DF9-8B19-95F9C42C33AD}" presName="horzSpace2" presStyleCnt="0"/>
      <dgm:spPr/>
    </dgm:pt>
    <dgm:pt modelId="{FC52BE0C-656B-4260-9FF3-4E6B43C8144E}" type="pres">
      <dgm:prSet presAssocID="{1B65F592-CAB0-4DF9-8B19-95F9C42C33AD}" presName="tx2" presStyleLbl="revTx" presStyleIdx="4" presStyleCnt="5"/>
      <dgm:spPr/>
    </dgm:pt>
    <dgm:pt modelId="{47315ED7-27C3-4419-9D1F-5895F3B1EF23}" type="pres">
      <dgm:prSet presAssocID="{1B65F592-CAB0-4DF9-8B19-95F9C42C33AD}" presName="vert2" presStyleCnt="0"/>
      <dgm:spPr/>
    </dgm:pt>
    <dgm:pt modelId="{CF3D4D2B-C4C5-479C-8DC9-D2C8B25017B4}" type="pres">
      <dgm:prSet presAssocID="{1B65F592-CAB0-4DF9-8B19-95F9C42C33AD}" presName="thinLine2b" presStyleLbl="callout" presStyleIdx="3" presStyleCnt="4"/>
      <dgm:spPr/>
    </dgm:pt>
    <dgm:pt modelId="{9EBE3F5F-5BED-431B-8D42-35340FCEF89A}" type="pres">
      <dgm:prSet presAssocID="{1B65F592-CAB0-4DF9-8B19-95F9C42C33AD}" presName="vertSpace2b" presStyleCnt="0"/>
      <dgm:spPr/>
    </dgm:pt>
  </dgm:ptLst>
  <dgm:cxnLst>
    <dgm:cxn modelId="{904C4113-1AEF-446D-B9FD-145AE4DC1945}" type="presOf" srcId="{1CC81561-612F-468F-92CE-271A34EEE718}" destId="{54BD7FBA-9AA0-484D-9BBD-641C308CF131}" srcOrd="0" destOrd="0" presId="urn:microsoft.com/office/officeart/2008/layout/LinedList"/>
    <dgm:cxn modelId="{424C885E-85A0-49CD-A424-6CA39CA8EB74}" type="presOf" srcId="{C7D881AA-F3CF-4522-9E26-924AE95C7904}" destId="{56F4D7E2-23FD-4F69-836E-87C672CB05DF}" srcOrd="0" destOrd="0" presId="urn:microsoft.com/office/officeart/2008/layout/LinedList"/>
    <dgm:cxn modelId="{65066B46-1951-491D-934B-E9C0032598D8}" srcId="{C7D881AA-F3CF-4522-9E26-924AE95C7904}" destId="{1B65F592-CAB0-4DF9-8B19-95F9C42C33AD}" srcOrd="3" destOrd="0" parTransId="{39470EDC-3FBD-4AB0-A943-51A21F65F116}" sibTransId="{493EA386-0E0D-4082-BE67-C4BE236FAAE4}"/>
    <dgm:cxn modelId="{C22C2A54-6EED-4F08-B02A-78538BFA911C}" type="presOf" srcId="{1B65F592-CAB0-4DF9-8B19-95F9C42C33AD}" destId="{FC52BE0C-656B-4260-9FF3-4E6B43C8144E}" srcOrd="0" destOrd="0" presId="urn:microsoft.com/office/officeart/2008/layout/LinedList"/>
    <dgm:cxn modelId="{6B837C79-96C9-4214-94D4-6B2A03DEED27}" srcId="{C7D881AA-F3CF-4522-9E26-924AE95C7904}" destId="{31CDE0ED-561D-4069-BF9D-2F6F66BA85BF}" srcOrd="2" destOrd="0" parTransId="{C1E2CF20-39CC-431B-A0F9-50F1B12E8FCA}" sibTransId="{F527610C-704B-4392-A1FD-C7B1A6D5E885}"/>
    <dgm:cxn modelId="{A5E9BB59-170B-4BB4-BE1C-B012DBDCAD94}" srcId="{C7D881AA-F3CF-4522-9E26-924AE95C7904}" destId="{B45B1DF9-B6CF-4A51-8DBA-14CA15AC481E}" srcOrd="0" destOrd="0" parTransId="{22C47BA7-1D7D-4610-AF15-11B35DC9D62C}" sibTransId="{7DDAED79-B962-4F0B-A779-1FC7FE5ECB44}"/>
    <dgm:cxn modelId="{64BC58B4-B086-478F-B75A-0E42578D5B46}" type="presOf" srcId="{B45B1DF9-B6CF-4A51-8DBA-14CA15AC481E}" destId="{FDEFE8D2-4CFD-4384-AA85-1CCD0929B800}" srcOrd="0" destOrd="0" presId="urn:microsoft.com/office/officeart/2008/layout/LinedList"/>
    <dgm:cxn modelId="{1D060FB8-6D0A-4D11-BC40-B03F831BCC19}" type="presOf" srcId="{94A32822-502E-439E-84AC-0263E780A207}" destId="{C921B9D0-5418-438A-BEF5-1D9EDBD4CFC8}" srcOrd="0" destOrd="0" presId="urn:microsoft.com/office/officeart/2008/layout/LinedList"/>
    <dgm:cxn modelId="{AAF928CA-9BC4-4B36-86E9-6F5EFAB559E9}" srcId="{C7D881AA-F3CF-4522-9E26-924AE95C7904}" destId="{1CC81561-612F-468F-92CE-271A34EEE718}" srcOrd="1" destOrd="0" parTransId="{47D71316-FFE1-4129-B579-4312D36AFF16}" sibTransId="{C8CB2B6F-706B-4D25-8B7F-C5B8FAF48946}"/>
    <dgm:cxn modelId="{FF3BF7CC-584C-4A57-8553-3E255B1E9A69}" srcId="{94A32822-502E-439E-84AC-0263E780A207}" destId="{C7D881AA-F3CF-4522-9E26-924AE95C7904}" srcOrd="0" destOrd="0" parTransId="{DE6DC27D-7EAF-4798-B681-319AFAFCC733}" sibTransId="{68A76798-E453-4757-8EC7-2A79700E1616}"/>
    <dgm:cxn modelId="{130454CE-A2F9-44CE-9561-3BB8DD751BC2}" type="presOf" srcId="{31CDE0ED-561D-4069-BF9D-2F6F66BA85BF}" destId="{AAA97F48-F7F0-4DD4-8789-27FB2B20E2F0}" srcOrd="0" destOrd="0" presId="urn:microsoft.com/office/officeart/2008/layout/LinedList"/>
    <dgm:cxn modelId="{873F9810-74CC-49AB-81DC-811ADFE4C584}" type="presParOf" srcId="{C921B9D0-5418-438A-BEF5-1D9EDBD4CFC8}" destId="{209CEB6C-104D-40E0-A6A7-E00C64C115D7}" srcOrd="0" destOrd="0" presId="urn:microsoft.com/office/officeart/2008/layout/LinedList"/>
    <dgm:cxn modelId="{6966DD88-3266-4D86-9751-162BFB1E1A47}" type="presParOf" srcId="{C921B9D0-5418-438A-BEF5-1D9EDBD4CFC8}" destId="{92857AA8-C865-432A-ADB5-4CBB90133958}" srcOrd="1" destOrd="0" presId="urn:microsoft.com/office/officeart/2008/layout/LinedList"/>
    <dgm:cxn modelId="{9A7E5BF7-DCB1-40E7-B329-3D568F2B8A5A}" type="presParOf" srcId="{92857AA8-C865-432A-ADB5-4CBB90133958}" destId="{56F4D7E2-23FD-4F69-836E-87C672CB05DF}" srcOrd="0" destOrd="0" presId="urn:microsoft.com/office/officeart/2008/layout/LinedList"/>
    <dgm:cxn modelId="{3DDC7D3A-6E91-4908-A988-7A835D53D0BE}" type="presParOf" srcId="{92857AA8-C865-432A-ADB5-4CBB90133958}" destId="{DD572B50-FB74-4D38-818A-F92FC4FB2D9A}" srcOrd="1" destOrd="0" presId="urn:microsoft.com/office/officeart/2008/layout/LinedList"/>
    <dgm:cxn modelId="{36B65104-9BF5-45C1-A17A-FE9BF153A90E}" type="presParOf" srcId="{DD572B50-FB74-4D38-818A-F92FC4FB2D9A}" destId="{AD1E7BF6-9B88-4F2C-9DED-09E794E5B342}" srcOrd="0" destOrd="0" presId="urn:microsoft.com/office/officeart/2008/layout/LinedList"/>
    <dgm:cxn modelId="{CBCAB191-280D-4CEE-94A3-1208CE48CEEE}" type="presParOf" srcId="{DD572B50-FB74-4D38-818A-F92FC4FB2D9A}" destId="{47F1146A-DAEA-4D36-BA06-A2A80EB12B1B}" srcOrd="1" destOrd="0" presId="urn:microsoft.com/office/officeart/2008/layout/LinedList"/>
    <dgm:cxn modelId="{4EDDBA5D-63BF-44DF-8097-B6AB8A8CA3B5}" type="presParOf" srcId="{47F1146A-DAEA-4D36-BA06-A2A80EB12B1B}" destId="{A1F8A2E1-7C0E-470B-9A98-6A6FD05F2017}" srcOrd="0" destOrd="0" presId="urn:microsoft.com/office/officeart/2008/layout/LinedList"/>
    <dgm:cxn modelId="{3737DF6B-D5F2-430E-A320-2DF5B63F593D}" type="presParOf" srcId="{47F1146A-DAEA-4D36-BA06-A2A80EB12B1B}" destId="{FDEFE8D2-4CFD-4384-AA85-1CCD0929B800}" srcOrd="1" destOrd="0" presId="urn:microsoft.com/office/officeart/2008/layout/LinedList"/>
    <dgm:cxn modelId="{FC28269F-A0EA-44E5-979F-C057EF6B6810}" type="presParOf" srcId="{47F1146A-DAEA-4D36-BA06-A2A80EB12B1B}" destId="{06429763-DFE3-4006-8CC0-F5B552F00CA2}" srcOrd="2" destOrd="0" presId="urn:microsoft.com/office/officeart/2008/layout/LinedList"/>
    <dgm:cxn modelId="{7E1A2927-8A37-40A9-9150-BB63BABF10DC}" type="presParOf" srcId="{DD572B50-FB74-4D38-818A-F92FC4FB2D9A}" destId="{17931F1A-549D-4280-9B36-A64884F7750F}" srcOrd="2" destOrd="0" presId="urn:microsoft.com/office/officeart/2008/layout/LinedList"/>
    <dgm:cxn modelId="{CC0242C2-03AB-445A-8311-4E56CEBA7919}" type="presParOf" srcId="{DD572B50-FB74-4D38-818A-F92FC4FB2D9A}" destId="{5B749587-5932-4444-819B-BDF4B21FC38F}" srcOrd="3" destOrd="0" presId="urn:microsoft.com/office/officeart/2008/layout/LinedList"/>
    <dgm:cxn modelId="{6D91DFA4-281D-4F8C-9ED2-11A9FB521979}" type="presParOf" srcId="{DD572B50-FB74-4D38-818A-F92FC4FB2D9A}" destId="{67320915-C0CE-4B94-9FE9-02C052755CE7}" srcOrd="4" destOrd="0" presId="urn:microsoft.com/office/officeart/2008/layout/LinedList"/>
    <dgm:cxn modelId="{51C98AE6-CE9F-438C-B089-33FE7166B34F}" type="presParOf" srcId="{67320915-C0CE-4B94-9FE9-02C052755CE7}" destId="{5EEA8F9E-F672-45BD-B753-E8AF954BBC17}" srcOrd="0" destOrd="0" presId="urn:microsoft.com/office/officeart/2008/layout/LinedList"/>
    <dgm:cxn modelId="{D0F8EB86-983D-4454-8822-4A4A86F0AF01}" type="presParOf" srcId="{67320915-C0CE-4B94-9FE9-02C052755CE7}" destId="{54BD7FBA-9AA0-484D-9BBD-641C308CF131}" srcOrd="1" destOrd="0" presId="urn:microsoft.com/office/officeart/2008/layout/LinedList"/>
    <dgm:cxn modelId="{C82BD5DA-9C50-411B-BCAC-76EB621CA5AD}" type="presParOf" srcId="{67320915-C0CE-4B94-9FE9-02C052755CE7}" destId="{828B814E-0A2E-4243-A894-6F237828EA12}" srcOrd="2" destOrd="0" presId="urn:microsoft.com/office/officeart/2008/layout/LinedList"/>
    <dgm:cxn modelId="{200E29CC-236A-4F62-A81F-D5EC64363853}" type="presParOf" srcId="{DD572B50-FB74-4D38-818A-F92FC4FB2D9A}" destId="{6C62076C-50D2-4252-B59F-66C89CF3C395}" srcOrd="5" destOrd="0" presId="urn:microsoft.com/office/officeart/2008/layout/LinedList"/>
    <dgm:cxn modelId="{B58E86D8-A756-4E70-ADEF-1B11277A8AC0}" type="presParOf" srcId="{DD572B50-FB74-4D38-818A-F92FC4FB2D9A}" destId="{A6BEE535-1DEB-4615-A0C9-12F9EB14BD0F}" srcOrd="6" destOrd="0" presId="urn:microsoft.com/office/officeart/2008/layout/LinedList"/>
    <dgm:cxn modelId="{762486E2-A39A-4AE4-84D8-F2A40EEF0D6A}" type="presParOf" srcId="{DD572B50-FB74-4D38-818A-F92FC4FB2D9A}" destId="{DFD65E98-CBEA-4CF2-893C-57D93229B1B0}" srcOrd="7" destOrd="0" presId="urn:microsoft.com/office/officeart/2008/layout/LinedList"/>
    <dgm:cxn modelId="{9F28B7A6-02E3-4C9C-92D2-1BB303B45B62}" type="presParOf" srcId="{DFD65E98-CBEA-4CF2-893C-57D93229B1B0}" destId="{DBF770E1-33FC-464F-8B37-E604C820056F}" srcOrd="0" destOrd="0" presId="urn:microsoft.com/office/officeart/2008/layout/LinedList"/>
    <dgm:cxn modelId="{88C54B0B-34B5-4E9C-8D88-73ACC83D9EBD}" type="presParOf" srcId="{DFD65E98-CBEA-4CF2-893C-57D93229B1B0}" destId="{AAA97F48-F7F0-4DD4-8789-27FB2B20E2F0}" srcOrd="1" destOrd="0" presId="urn:microsoft.com/office/officeart/2008/layout/LinedList"/>
    <dgm:cxn modelId="{CCBE2B3B-41A0-410E-B13B-A324093DCB6E}" type="presParOf" srcId="{DFD65E98-CBEA-4CF2-893C-57D93229B1B0}" destId="{FEDF4E84-82C0-4991-88FC-75658BF45CDC}" srcOrd="2" destOrd="0" presId="urn:microsoft.com/office/officeart/2008/layout/LinedList"/>
    <dgm:cxn modelId="{59EE0832-3115-4992-B6FF-DEE111CBD466}" type="presParOf" srcId="{DD572B50-FB74-4D38-818A-F92FC4FB2D9A}" destId="{C35E45F5-923F-4E49-AF70-89850AB7D80F}" srcOrd="8" destOrd="0" presId="urn:microsoft.com/office/officeart/2008/layout/LinedList"/>
    <dgm:cxn modelId="{51320EFC-BED7-49A8-8D8C-DA91AF143462}" type="presParOf" srcId="{DD572B50-FB74-4D38-818A-F92FC4FB2D9A}" destId="{49760CD6-8F05-499F-80C1-E07A15A667EB}" srcOrd="9" destOrd="0" presId="urn:microsoft.com/office/officeart/2008/layout/LinedList"/>
    <dgm:cxn modelId="{7BAAE84A-48D4-45C3-BFC4-00D3FBB711D6}" type="presParOf" srcId="{DD572B50-FB74-4D38-818A-F92FC4FB2D9A}" destId="{0CA88F8B-63D3-4CCB-BFC2-8116C3C2F4B3}" srcOrd="10" destOrd="0" presId="urn:microsoft.com/office/officeart/2008/layout/LinedList"/>
    <dgm:cxn modelId="{E6CDF912-F248-4F45-8596-433C1846525E}" type="presParOf" srcId="{0CA88F8B-63D3-4CCB-BFC2-8116C3C2F4B3}" destId="{5DE57F33-613A-41FB-A20C-B830D4B9D698}" srcOrd="0" destOrd="0" presId="urn:microsoft.com/office/officeart/2008/layout/LinedList"/>
    <dgm:cxn modelId="{42158704-A907-4E95-86F5-82BAD4312D98}" type="presParOf" srcId="{0CA88F8B-63D3-4CCB-BFC2-8116C3C2F4B3}" destId="{FC52BE0C-656B-4260-9FF3-4E6B43C8144E}" srcOrd="1" destOrd="0" presId="urn:microsoft.com/office/officeart/2008/layout/LinedList"/>
    <dgm:cxn modelId="{01FC891A-3221-47CC-9C6B-2DCCDC4CF1EE}" type="presParOf" srcId="{0CA88F8B-63D3-4CCB-BFC2-8116C3C2F4B3}" destId="{47315ED7-27C3-4419-9D1F-5895F3B1EF23}" srcOrd="2" destOrd="0" presId="urn:microsoft.com/office/officeart/2008/layout/LinedList"/>
    <dgm:cxn modelId="{905AB0B6-FB93-40AD-879A-DFFBF941C434}" type="presParOf" srcId="{DD572B50-FB74-4D38-818A-F92FC4FB2D9A}" destId="{CF3D4D2B-C4C5-479C-8DC9-D2C8B25017B4}" srcOrd="11" destOrd="0" presId="urn:microsoft.com/office/officeart/2008/layout/LinedList"/>
    <dgm:cxn modelId="{35A6B5AB-3F2B-4494-BD48-CB2C0F3EB8E2}" type="presParOf" srcId="{DD572B50-FB74-4D38-818A-F92FC4FB2D9A}" destId="{9EBE3F5F-5BED-431B-8D42-35340FCEF89A}"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6E8BD-0DAE-4345-9B6A-7D818749776C}">
      <dsp:nvSpPr>
        <dsp:cNvPr id="0" name=""/>
        <dsp:cNvSpPr/>
      </dsp:nvSpPr>
      <dsp:spPr>
        <a:xfrm>
          <a:off x="1369067" y="325268"/>
          <a:ext cx="250438" cy="91440"/>
        </a:xfrm>
        <a:custGeom>
          <a:avLst/>
          <a:gdLst/>
          <a:ahLst/>
          <a:cxnLst/>
          <a:rect l="0" t="0" r="0" b="0"/>
          <a:pathLst>
            <a:path>
              <a:moveTo>
                <a:pt x="0" y="45720"/>
              </a:moveTo>
              <a:lnTo>
                <a:pt x="250438" y="45720"/>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latin typeface="+mj-lt"/>
          </a:endParaRPr>
        </a:p>
      </dsp:txBody>
      <dsp:txXfrm>
        <a:off x="1487260" y="369581"/>
        <a:ext cx="14051" cy="2813"/>
      </dsp:txXfrm>
    </dsp:sp>
    <dsp:sp modelId="{A43745FC-F22A-456D-B555-7149E0C75A9A}">
      <dsp:nvSpPr>
        <dsp:cNvPr id="0" name=""/>
        <dsp:cNvSpPr/>
      </dsp:nvSpPr>
      <dsp:spPr>
        <a:xfrm>
          <a:off x="148962" y="4417"/>
          <a:ext cx="1221905" cy="733143"/>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874" tIns="62849" rIns="59874" bIns="62849"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j-lt"/>
            </a:rPr>
            <a:t>Items in MANY different storage places</a:t>
          </a:r>
        </a:p>
      </dsp:txBody>
      <dsp:txXfrm>
        <a:off x="148962" y="4417"/>
        <a:ext cx="1221905" cy="733143"/>
      </dsp:txXfrm>
    </dsp:sp>
    <dsp:sp modelId="{44F614E5-DC7F-463D-917A-2CBCA691CA25}">
      <dsp:nvSpPr>
        <dsp:cNvPr id="0" name=""/>
        <dsp:cNvSpPr/>
      </dsp:nvSpPr>
      <dsp:spPr>
        <a:xfrm>
          <a:off x="2872010" y="325268"/>
          <a:ext cx="250438" cy="91440"/>
        </a:xfrm>
        <a:custGeom>
          <a:avLst/>
          <a:gdLst/>
          <a:ahLst/>
          <a:cxnLst/>
          <a:rect l="0" t="0" r="0" b="0"/>
          <a:pathLst>
            <a:path>
              <a:moveTo>
                <a:pt x="0" y="45720"/>
              </a:moveTo>
              <a:lnTo>
                <a:pt x="250438" y="45720"/>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latin typeface="+mj-lt"/>
          </a:endParaRPr>
        </a:p>
      </dsp:txBody>
      <dsp:txXfrm>
        <a:off x="2990203" y="369581"/>
        <a:ext cx="14051" cy="2813"/>
      </dsp:txXfrm>
    </dsp:sp>
    <dsp:sp modelId="{2A67A4F7-D1FB-4C6C-B44C-F823EB883992}">
      <dsp:nvSpPr>
        <dsp:cNvPr id="0" name=""/>
        <dsp:cNvSpPr/>
      </dsp:nvSpPr>
      <dsp:spPr>
        <a:xfrm>
          <a:off x="1651905" y="4417"/>
          <a:ext cx="1221905" cy="733143"/>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874" tIns="62849" rIns="59874" bIns="62849"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j-lt"/>
            </a:rPr>
            <a:t>Corrupt/broken technology </a:t>
          </a:r>
        </a:p>
      </dsp:txBody>
      <dsp:txXfrm>
        <a:off x="1651905" y="4417"/>
        <a:ext cx="1221905" cy="733143"/>
      </dsp:txXfrm>
    </dsp:sp>
    <dsp:sp modelId="{38EA4290-A365-45C6-884B-42AD87AAF702}">
      <dsp:nvSpPr>
        <dsp:cNvPr id="0" name=""/>
        <dsp:cNvSpPr/>
      </dsp:nvSpPr>
      <dsp:spPr>
        <a:xfrm>
          <a:off x="4374953" y="325268"/>
          <a:ext cx="250438" cy="91440"/>
        </a:xfrm>
        <a:custGeom>
          <a:avLst/>
          <a:gdLst/>
          <a:ahLst/>
          <a:cxnLst/>
          <a:rect l="0" t="0" r="0" b="0"/>
          <a:pathLst>
            <a:path>
              <a:moveTo>
                <a:pt x="0" y="45720"/>
              </a:moveTo>
              <a:lnTo>
                <a:pt x="250438" y="45720"/>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latin typeface="+mj-lt"/>
          </a:endParaRPr>
        </a:p>
      </dsp:txBody>
      <dsp:txXfrm>
        <a:off x="4493146" y="369581"/>
        <a:ext cx="14051" cy="2813"/>
      </dsp:txXfrm>
    </dsp:sp>
    <dsp:sp modelId="{D9083886-B80E-4B88-92B6-7462B9A5569E}">
      <dsp:nvSpPr>
        <dsp:cNvPr id="0" name=""/>
        <dsp:cNvSpPr/>
      </dsp:nvSpPr>
      <dsp:spPr>
        <a:xfrm>
          <a:off x="3154848" y="4417"/>
          <a:ext cx="1221905" cy="733143"/>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874" tIns="62849" rIns="59874" bIns="62849"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j-lt"/>
            </a:rPr>
            <a:t>Identifier inconsistency and errors</a:t>
          </a:r>
        </a:p>
      </dsp:txBody>
      <dsp:txXfrm>
        <a:off x="3154848" y="4417"/>
        <a:ext cx="1221905" cy="733143"/>
      </dsp:txXfrm>
    </dsp:sp>
    <dsp:sp modelId="{752BBEB3-09F7-4059-A68C-EFA70089B731}">
      <dsp:nvSpPr>
        <dsp:cNvPr id="0" name=""/>
        <dsp:cNvSpPr/>
      </dsp:nvSpPr>
      <dsp:spPr>
        <a:xfrm>
          <a:off x="759914" y="735760"/>
          <a:ext cx="4508829" cy="250438"/>
        </a:xfrm>
        <a:custGeom>
          <a:avLst/>
          <a:gdLst/>
          <a:ahLst/>
          <a:cxnLst/>
          <a:rect l="0" t="0" r="0" b="0"/>
          <a:pathLst>
            <a:path>
              <a:moveTo>
                <a:pt x="4508829" y="0"/>
              </a:moveTo>
              <a:lnTo>
                <a:pt x="4508829" y="142319"/>
              </a:lnTo>
              <a:lnTo>
                <a:pt x="0" y="142319"/>
              </a:lnTo>
              <a:lnTo>
                <a:pt x="0" y="250438"/>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latin typeface="+mj-lt"/>
          </a:endParaRPr>
        </a:p>
      </dsp:txBody>
      <dsp:txXfrm>
        <a:off x="2901390" y="859572"/>
        <a:ext cx="225878" cy="2813"/>
      </dsp:txXfrm>
    </dsp:sp>
    <dsp:sp modelId="{33A41076-5BEE-44A4-A079-CC65DD225256}">
      <dsp:nvSpPr>
        <dsp:cNvPr id="0" name=""/>
        <dsp:cNvSpPr/>
      </dsp:nvSpPr>
      <dsp:spPr>
        <a:xfrm>
          <a:off x="4657791" y="4417"/>
          <a:ext cx="1221905" cy="733143"/>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874" tIns="62849" rIns="59874" bIns="62849"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j-lt"/>
            </a:rPr>
            <a:t>Title errors and inconsistency in format</a:t>
          </a:r>
        </a:p>
      </dsp:txBody>
      <dsp:txXfrm>
        <a:off x="4657791" y="4417"/>
        <a:ext cx="1221905" cy="733143"/>
      </dsp:txXfrm>
    </dsp:sp>
    <dsp:sp modelId="{6597079B-9500-4117-ABD3-1272331A4C88}">
      <dsp:nvSpPr>
        <dsp:cNvPr id="0" name=""/>
        <dsp:cNvSpPr/>
      </dsp:nvSpPr>
      <dsp:spPr>
        <a:xfrm>
          <a:off x="1369067" y="1339449"/>
          <a:ext cx="250438" cy="91440"/>
        </a:xfrm>
        <a:custGeom>
          <a:avLst/>
          <a:gdLst/>
          <a:ahLst/>
          <a:cxnLst/>
          <a:rect l="0" t="0" r="0" b="0"/>
          <a:pathLst>
            <a:path>
              <a:moveTo>
                <a:pt x="0" y="45720"/>
              </a:moveTo>
              <a:lnTo>
                <a:pt x="250438" y="45720"/>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latin typeface="+mj-lt"/>
          </a:endParaRPr>
        </a:p>
      </dsp:txBody>
      <dsp:txXfrm>
        <a:off x="1487260" y="1383763"/>
        <a:ext cx="14051" cy="2813"/>
      </dsp:txXfrm>
    </dsp:sp>
    <dsp:sp modelId="{8B965FC4-0164-4B96-80E5-B64A4C3A2A9D}">
      <dsp:nvSpPr>
        <dsp:cNvPr id="0" name=""/>
        <dsp:cNvSpPr/>
      </dsp:nvSpPr>
      <dsp:spPr>
        <a:xfrm>
          <a:off x="148962" y="1018598"/>
          <a:ext cx="1221905" cy="733143"/>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874" tIns="62849" rIns="59874" bIns="62849"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j-lt"/>
            </a:rPr>
            <a:t>Name inconsistencies errors/misrepresentations</a:t>
          </a:r>
        </a:p>
      </dsp:txBody>
      <dsp:txXfrm>
        <a:off x="148962" y="1018598"/>
        <a:ext cx="1221905" cy="733143"/>
      </dsp:txXfrm>
    </dsp:sp>
    <dsp:sp modelId="{74D7DB78-5F71-40E7-8BD9-303D93C09F16}">
      <dsp:nvSpPr>
        <dsp:cNvPr id="0" name=""/>
        <dsp:cNvSpPr/>
      </dsp:nvSpPr>
      <dsp:spPr>
        <a:xfrm>
          <a:off x="2872010" y="1339449"/>
          <a:ext cx="250438" cy="91440"/>
        </a:xfrm>
        <a:custGeom>
          <a:avLst/>
          <a:gdLst/>
          <a:ahLst/>
          <a:cxnLst/>
          <a:rect l="0" t="0" r="0" b="0"/>
          <a:pathLst>
            <a:path>
              <a:moveTo>
                <a:pt x="0" y="45720"/>
              </a:moveTo>
              <a:lnTo>
                <a:pt x="250438" y="45720"/>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latin typeface="+mj-lt"/>
          </a:endParaRPr>
        </a:p>
      </dsp:txBody>
      <dsp:txXfrm>
        <a:off x="2990203" y="1383763"/>
        <a:ext cx="14051" cy="2813"/>
      </dsp:txXfrm>
    </dsp:sp>
    <dsp:sp modelId="{A6D4A69E-B2C0-4391-9DF3-5EDC5483819C}">
      <dsp:nvSpPr>
        <dsp:cNvPr id="0" name=""/>
        <dsp:cNvSpPr/>
      </dsp:nvSpPr>
      <dsp:spPr>
        <a:xfrm>
          <a:off x="1651905" y="1018598"/>
          <a:ext cx="1221905" cy="733143"/>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874" tIns="62849" rIns="59874" bIns="62849"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j-lt"/>
            </a:rPr>
            <a:t>Pre and suffix errors and inconsistency</a:t>
          </a:r>
        </a:p>
      </dsp:txBody>
      <dsp:txXfrm>
        <a:off x="1651905" y="1018598"/>
        <a:ext cx="1221905" cy="733143"/>
      </dsp:txXfrm>
    </dsp:sp>
    <dsp:sp modelId="{4B96CD96-4B3F-40DD-A10E-A25E262D22CA}">
      <dsp:nvSpPr>
        <dsp:cNvPr id="0" name=""/>
        <dsp:cNvSpPr/>
      </dsp:nvSpPr>
      <dsp:spPr>
        <a:xfrm>
          <a:off x="4374953" y="1339449"/>
          <a:ext cx="250438" cy="91440"/>
        </a:xfrm>
        <a:custGeom>
          <a:avLst/>
          <a:gdLst/>
          <a:ahLst/>
          <a:cxnLst/>
          <a:rect l="0" t="0" r="0" b="0"/>
          <a:pathLst>
            <a:path>
              <a:moveTo>
                <a:pt x="0" y="45720"/>
              </a:moveTo>
              <a:lnTo>
                <a:pt x="250438" y="45720"/>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latin typeface="+mj-lt"/>
          </a:endParaRPr>
        </a:p>
      </dsp:txBody>
      <dsp:txXfrm>
        <a:off x="4493146" y="1383763"/>
        <a:ext cx="14051" cy="2813"/>
      </dsp:txXfrm>
    </dsp:sp>
    <dsp:sp modelId="{0B0F32DE-4EE6-4FE0-B507-339EEBA011B1}">
      <dsp:nvSpPr>
        <dsp:cNvPr id="0" name=""/>
        <dsp:cNvSpPr/>
      </dsp:nvSpPr>
      <dsp:spPr>
        <a:xfrm>
          <a:off x="3154848" y="1018598"/>
          <a:ext cx="1221905" cy="733143"/>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874" tIns="62849" rIns="59874" bIns="62849"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j-lt"/>
            </a:rPr>
            <a:t>Duplicate files</a:t>
          </a:r>
        </a:p>
      </dsp:txBody>
      <dsp:txXfrm>
        <a:off x="3154848" y="1018598"/>
        <a:ext cx="1221905" cy="733143"/>
      </dsp:txXfrm>
    </dsp:sp>
    <dsp:sp modelId="{C80493C2-BB23-4131-A760-8FBF5104143D}">
      <dsp:nvSpPr>
        <dsp:cNvPr id="0" name=""/>
        <dsp:cNvSpPr/>
      </dsp:nvSpPr>
      <dsp:spPr>
        <a:xfrm>
          <a:off x="759914" y="1749941"/>
          <a:ext cx="4508829" cy="250438"/>
        </a:xfrm>
        <a:custGeom>
          <a:avLst/>
          <a:gdLst/>
          <a:ahLst/>
          <a:cxnLst/>
          <a:rect l="0" t="0" r="0" b="0"/>
          <a:pathLst>
            <a:path>
              <a:moveTo>
                <a:pt x="4508829" y="0"/>
              </a:moveTo>
              <a:lnTo>
                <a:pt x="4508829" y="142319"/>
              </a:lnTo>
              <a:lnTo>
                <a:pt x="0" y="142319"/>
              </a:lnTo>
              <a:lnTo>
                <a:pt x="0" y="250438"/>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latin typeface="+mj-lt"/>
          </a:endParaRPr>
        </a:p>
      </dsp:txBody>
      <dsp:txXfrm>
        <a:off x="2901390" y="1873753"/>
        <a:ext cx="225878" cy="2813"/>
      </dsp:txXfrm>
    </dsp:sp>
    <dsp:sp modelId="{EC8F8F10-DBD8-47EF-92A7-1A0CBE2E75F4}">
      <dsp:nvSpPr>
        <dsp:cNvPr id="0" name=""/>
        <dsp:cNvSpPr/>
      </dsp:nvSpPr>
      <dsp:spPr>
        <a:xfrm>
          <a:off x="4657791" y="1018598"/>
          <a:ext cx="1221905" cy="733143"/>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874" tIns="62849" rIns="59874" bIns="62849"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j-lt"/>
            </a:rPr>
            <a:t>Acronym consistency (acronyms in general)</a:t>
          </a:r>
        </a:p>
      </dsp:txBody>
      <dsp:txXfrm>
        <a:off x="4657791" y="1018598"/>
        <a:ext cx="1221905" cy="733143"/>
      </dsp:txXfrm>
    </dsp:sp>
    <dsp:sp modelId="{62B6C97A-2700-4204-A382-AC1127D1D7B7}">
      <dsp:nvSpPr>
        <dsp:cNvPr id="0" name=""/>
        <dsp:cNvSpPr/>
      </dsp:nvSpPr>
      <dsp:spPr>
        <a:xfrm>
          <a:off x="1369067" y="2353631"/>
          <a:ext cx="250438" cy="91440"/>
        </a:xfrm>
        <a:custGeom>
          <a:avLst/>
          <a:gdLst/>
          <a:ahLst/>
          <a:cxnLst/>
          <a:rect l="0" t="0" r="0" b="0"/>
          <a:pathLst>
            <a:path>
              <a:moveTo>
                <a:pt x="0" y="45720"/>
              </a:moveTo>
              <a:lnTo>
                <a:pt x="250438" y="45720"/>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latin typeface="+mj-lt"/>
          </a:endParaRPr>
        </a:p>
      </dsp:txBody>
      <dsp:txXfrm>
        <a:off x="1487260" y="2397944"/>
        <a:ext cx="14051" cy="2813"/>
      </dsp:txXfrm>
    </dsp:sp>
    <dsp:sp modelId="{8FEBCA72-0874-4ED5-B554-E3F537FB24B7}">
      <dsp:nvSpPr>
        <dsp:cNvPr id="0" name=""/>
        <dsp:cNvSpPr/>
      </dsp:nvSpPr>
      <dsp:spPr>
        <a:xfrm>
          <a:off x="148962" y="2032779"/>
          <a:ext cx="1221905" cy="733143"/>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874" tIns="62849" rIns="59874" bIns="62849"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j-lt"/>
            </a:rPr>
            <a:t>Party misidentification</a:t>
          </a:r>
        </a:p>
      </dsp:txBody>
      <dsp:txXfrm>
        <a:off x="148962" y="2032779"/>
        <a:ext cx="1221905" cy="733143"/>
      </dsp:txXfrm>
    </dsp:sp>
    <dsp:sp modelId="{E707FC6D-18AF-4849-BE03-79F26BB16CFB}">
      <dsp:nvSpPr>
        <dsp:cNvPr id="0" name=""/>
        <dsp:cNvSpPr/>
      </dsp:nvSpPr>
      <dsp:spPr>
        <a:xfrm>
          <a:off x="2872010" y="2353631"/>
          <a:ext cx="250438" cy="91440"/>
        </a:xfrm>
        <a:custGeom>
          <a:avLst/>
          <a:gdLst/>
          <a:ahLst/>
          <a:cxnLst/>
          <a:rect l="0" t="0" r="0" b="0"/>
          <a:pathLst>
            <a:path>
              <a:moveTo>
                <a:pt x="0" y="45720"/>
              </a:moveTo>
              <a:lnTo>
                <a:pt x="250438" y="45720"/>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latin typeface="+mj-lt"/>
          </a:endParaRPr>
        </a:p>
      </dsp:txBody>
      <dsp:txXfrm>
        <a:off x="2990203" y="2397944"/>
        <a:ext cx="14051" cy="2813"/>
      </dsp:txXfrm>
    </dsp:sp>
    <dsp:sp modelId="{CF91C360-7BDE-41C7-B3BF-1536D1086534}">
      <dsp:nvSpPr>
        <dsp:cNvPr id="0" name=""/>
        <dsp:cNvSpPr/>
      </dsp:nvSpPr>
      <dsp:spPr>
        <a:xfrm>
          <a:off x="1651905" y="2032779"/>
          <a:ext cx="1221905" cy="733143"/>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874" tIns="62849" rIns="59874" bIns="62849"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j-lt"/>
            </a:rPr>
            <a:t>Short-hand and abbreviated text</a:t>
          </a:r>
        </a:p>
      </dsp:txBody>
      <dsp:txXfrm>
        <a:off x="1651905" y="2032779"/>
        <a:ext cx="1221905" cy="733143"/>
      </dsp:txXfrm>
    </dsp:sp>
    <dsp:sp modelId="{4403DFCC-4DCD-444B-81A3-AE43E77A3500}">
      <dsp:nvSpPr>
        <dsp:cNvPr id="0" name=""/>
        <dsp:cNvSpPr/>
      </dsp:nvSpPr>
      <dsp:spPr>
        <a:xfrm>
          <a:off x="4374953" y="2353631"/>
          <a:ext cx="250438" cy="91440"/>
        </a:xfrm>
        <a:custGeom>
          <a:avLst/>
          <a:gdLst/>
          <a:ahLst/>
          <a:cxnLst/>
          <a:rect l="0" t="0" r="0" b="0"/>
          <a:pathLst>
            <a:path>
              <a:moveTo>
                <a:pt x="0" y="45720"/>
              </a:moveTo>
              <a:lnTo>
                <a:pt x="250438" y="45720"/>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latin typeface="+mj-lt"/>
          </a:endParaRPr>
        </a:p>
      </dsp:txBody>
      <dsp:txXfrm>
        <a:off x="4493146" y="2397944"/>
        <a:ext cx="14051" cy="2813"/>
      </dsp:txXfrm>
    </dsp:sp>
    <dsp:sp modelId="{1025708D-8C5A-4167-AEB3-7DE62D85E903}">
      <dsp:nvSpPr>
        <dsp:cNvPr id="0" name=""/>
        <dsp:cNvSpPr/>
      </dsp:nvSpPr>
      <dsp:spPr>
        <a:xfrm>
          <a:off x="3154848" y="2032779"/>
          <a:ext cx="1221905" cy="733143"/>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874" tIns="62849" rIns="59874" bIns="62849"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j-lt"/>
            </a:rPr>
            <a:t>Offices misidentified</a:t>
          </a:r>
        </a:p>
      </dsp:txBody>
      <dsp:txXfrm>
        <a:off x="3154848" y="2032779"/>
        <a:ext cx="1221905" cy="733143"/>
      </dsp:txXfrm>
    </dsp:sp>
    <dsp:sp modelId="{8F20BA22-5AD1-4EB1-A1B9-8105F44DAB85}">
      <dsp:nvSpPr>
        <dsp:cNvPr id="0" name=""/>
        <dsp:cNvSpPr/>
      </dsp:nvSpPr>
      <dsp:spPr>
        <a:xfrm>
          <a:off x="759914" y="2764122"/>
          <a:ext cx="4508829" cy="250438"/>
        </a:xfrm>
        <a:custGeom>
          <a:avLst/>
          <a:gdLst/>
          <a:ahLst/>
          <a:cxnLst/>
          <a:rect l="0" t="0" r="0" b="0"/>
          <a:pathLst>
            <a:path>
              <a:moveTo>
                <a:pt x="4508829" y="0"/>
              </a:moveTo>
              <a:lnTo>
                <a:pt x="4508829" y="142319"/>
              </a:lnTo>
              <a:lnTo>
                <a:pt x="0" y="142319"/>
              </a:lnTo>
              <a:lnTo>
                <a:pt x="0" y="250438"/>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latin typeface="+mj-lt"/>
          </a:endParaRPr>
        </a:p>
      </dsp:txBody>
      <dsp:txXfrm>
        <a:off x="2901390" y="2887935"/>
        <a:ext cx="225878" cy="2813"/>
      </dsp:txXfrm>
    </dsp:sp>
    <dsp:sp modelId="{476BF680-A8A8-45A8-95B9-AAEF3E9E511B}">
      <dsp:nvSpPr>
        <dsp:cNvPr id="0" name=""/>
        <dsp:cNvSpPr/>
      </dsp:nvSpPr>
      <dsp:spPr>
        <a:xfrm>
          <a:off x="4657791" y="2032779"/>
          <a:ext cx="1221905" cy="733143"/>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874" tIns="62849" rIns="59874" bIns="62849"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j-lt"/>
            </a:rPr>
            <a:t>Data format inconsistency</a:t>
          </a:r>
        </a:p>
      </dsp:txBody>
      <dsp:txXfrm>
        <a:off x="4657791" y="2032779"/>
        <a:ext cx="1221905" cy="733143"/>
      </dsp:txXfrm>
    </dsp:sp>
    <dsp:sp modelId="{700E4F65-A375-4DF8-B730-4B0FBB6CE06C}">
      <dsp:nvSpPr>
        <dsp:cNvPr id="0" name=""/>
        <dsp:cNvSpPr/>
      </dsp:nvSpPr>
      <dsp:spPr>
        <a:xfrm>
          <a:off x="1369067" y="3367812"/>
          <a:ext cx="250438" cy="91440"/>
        </a:xfrm>
        <a:custGeom>
          <a:avLst/>
          <a:gdLst/>
          <a:ahLst/>
          <a:cxnLst/>
          <a:rect l="0" t="0" r="0" b="0"/>
          <a:pathLst>
            <a:path>
              <a:moveTo>
                <a:pt x="0" y="45720"/>
              </a:moveTo>
              <a:lnTo>
                <a:pt x="250438" y="45720"/>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latin typeface="+mj-lt"/>
          </a:endParaRPr>
        </a:p>
      </dsp:txBody>
      <dsp:txXfrm>
        <a:off x="1487260" y="3412125"/>
        <a:ext cx="14051" cy="2813"/>
      </dsp:txXfrm>
    </dsp:sp>
    <dsp:sp modelId="{B4BB69CA-4ED6-4BFB-A844-3F1837355834}">
      <dsp:nvSpPr>
        <dsp:cNvPr id="0" name=""/>
        <dsp:cNvSpPr/>
      </dsp:nvSpPr>
      <dsp:spPr>
        <a:xfrm>
          <a:off x="148962" y="3046960"/>
          <a:ext cx="1221905" cy="733143"/>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874" tIns="62849" rIns="59874" bIns="62849"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j-lt"/>
            </a:rPr>
            <a:t>State identification inconsistency errors</a:t>
          </a:r>
        </a:p>
      </dsp:txBody>
      <dsp:txXfrm>
        <a:off x="148962" y="3046960"/>
        <a:ext cx="1221905" cy="733143"/>
      </dsp:txXfrm>
    </dsp:sp>
    <dsp:sp modelId="{55EF5FC7-2C7E-4D8F-801F-D18344C06619}">
      <dsp:nvSpPr>
        <dsp:cNvPr id="0" name=""/>
        <dsp:cNvSpPr/>
      </dsp:nvSpPr>
      <dsp:spPr>
        <a:xfrm>
          <a:off x="2872010" y="3367812"/>
          <a:ext cx="250438" cy="91440"/>
        </a:xfrm>
        <a:custGeom>
          <a:avLst/>
          <a:gdLst/>
          <a:ahLst/>
          <a:cxnLst/>
          <a:rect l="0" t="0" r="0" b="0"/>
          <a:pathLst>
            <a:path>
              <a:moveTo>
                <a:pt x="0" y="45720"/>
              </a:moveTo>
              <a:lnTo>
                <a:pt x="250438" y="45720"/>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latin typeface="+mj-lt"/>
          </a:endParaRPr>
        </a:p>
      </dsp:txBody>
      <dsp:txXfrm>
        <a:off x="2990203" y="3412125"/>
        <a:ext cx="14051" cy="2813"/>
      </dsp:txXfrm>
    </dsp:sp>
    <dsp:sp modelId="{A0131ED6-B4AA-45C3-9CD8-04343D8F1C64}">
      <dsp:nvSpPr>
        <dsp:cNvPr id="0" name=""/>
        <dsp:cNvSpPr/>
      </dsp:nvSpPr>
      <dsp:spPr>
        <a:xfrm>
          <a:off x="1651905" y="3046960"/>
          <a:ext cx="1221905" cy="733143"/>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874" tIns="62849" rIns="59874" bIns="62849"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j-lt"/>
            </a:rPr>
            <a:t>Incorrect numbering (out of order)</a:t>
          </a:r>
        </a:p>
      </dsp:txBody>
      <dsp:txXfrm>
        <a:off x="1651905" y="3046960"/>
        <a:ext cx="1221905" cy="733143"/>
      </dsp:txXfrm>
    </dsp:sp>
    <dsp:sp modelId="{BD1A7597-DD73-4D7F-8F1D-16F24CC7ADF5}">
      <dsp:nvSpPr>
        <dsp:cNvPr id="0" name=""/>
        <dsp:cNvSpPr/>
      </dsp:nvSpPr>
      <dsp:spPr>
        <a:xfrm>
          <a:off x="4374953" y="3367812"/>
          <a:ext cx="250438" cy="91440"/>
        </a:xfrm>
        <a:custGeom>
          <a:avLst/>
          <a:gdLst/>
          <a:ahLst/>
          <a:cxnLst/>
          <a:rect l="0" t="0" r="0" b="0"/>
          <a:pathLst>
            <a:path>
              <a:moveTo>
                <a:pt x="0" y="45720"/>
              </a:moveTo>
              <a:lnTo>
                <a:pt x="250438" y="45720"/>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latin typeface="+mj-lt"/>
          </a:endParaRPr>
        </a:p>
      </dsp:txBody>
      <dsp:txXfrm>
        <a:off x="4493146" y="3412125"/>
        <a:ext cx="14051" cy="2813"/>
      </dsp:txXfrm>
    </dsp:sp>
    <dsp:sp modelId="{11006AC8-61DB-49E7-A103-66C2B20A163F}">
      <dsp:nvSpPr>
        <dsp:cNvPr id="0" name=""/>
        <dsp:cNvSpPr/>
      </dsp:nvSpPr>
      <dsp:spPr>
        <a:xfrm>
          <a:off x="3154848" y="3046960"/>
          <a:ext cx="1221905" cy="733143"/>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0" rIns="91440" bIns="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mj-lt"/>
            </a:rPr>
            <a:t>Creators/agency misrepresentation  inconsistency</a:t>
          </a:r>
        </a:p>
      </dsp:txBody>
      <dsp:txXfrm>
        <a:off x="3154848" y="3046960"/>
        <a:ext cx="1221905" cy="733143"/>
      </dsp:txXfrm>
    </dsp:sp>
    <dsp:sp modelId="{58D5CFA9-7431-4094-BE98-50305F415F38}">
      <dsp:nvSpPr>
        <dsp:cNvPr id="0" name=""/>
        <dsp:cNvSpPr/>
      </dsp:nvSpPr>
      <dsp:spPr>
        <a:xfrm>
          <a:off x="759914" y="3778303"/>
          <a:ext cx="4508829" cy="250438"/>
        </a:xfrm>
        <a:custGeom>
          <a:avLst/>
          <a:gdLst/>
          <a:ahLst/>
          <a:cxnLst/>
          <a:rect l="0" t="0" r="0" b="0"/>
          <a:pathLst>
            <a:path>
              <a:moveTo>
                <a:pt x="4508829" y="0"/>
              </a:moveTo>
              <a:lnTo>
                <a:pt x="4508829" y="142319"/>
              </a:lnTo>
              <a:lnTo>
                <a:pt x="0" y="142319"/>
              </a:lnTo>
              <a:lnTo>
                <a:pt x="0" y="250438"/>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latin typeface="+mj-lt"/>
          </a:endParaRPr>
        </a:p>
      </dsp:txBody>
      <dsp:txXfrm>
        <a:off x="2901390" y="3902116"/>
        <a:ext cx="225878" cy="2813"/>
      </dsp:txXfrm>
    </dsp:sp>
    <dsp:sp modelId="{1BA3900B-8784-46FF-8E64-B14B38CA1198}">
      <dsp:nvSpPr>
        <dsp:cNvPr id="0" name=""/>
        <dsp:cNvSpPr/>
      </dsp:nvSpPr>
      <dsp:spPr>
        <a:xfrm>
          <a:off x="4657791" y="3046960"/>
          <a:ext cx="1221905" cy="733143"/>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874" tIns="62849" rIns="59874" bIns="62849"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j-lt"/>
            </a:rPr>
            <a:t>Languages inconsistency or misidentified</a:t>
          </a:r>
        </a:p>
      </dsp:txBody>
      <dsp:txXfrm>
        <a:off x="4657791" y="3046960"/>
        <a:ext cx="1221905" cy="733143"/>
      </dsp:txXfrm>
    </dsp:sp>
    <dsp:sp modelId="{B938714B-F097-4ACC-9400-1B58CD2C8A2C}">
      <dsp:nvSpPr>
        <dsp:cNvPr id="0" name=""/>
        <dsp:cNvSpPr/>
      </dsp:nvSpPr>
      <dsp:spPr>
        <a:xfrm>
          <a:off x="1369067" y="4381993"/>
          <a:ext cx="250438" cy="91440"/>
        </a:xfrm>
        <a:custGeom>
          <a:avLst/>
          <a:gdLst/>
          <a:ahLst/>
          <a:cxnLst/>
          <a:rect l="0" t="0" r="0" b="0"/>
          <a:pathLst>
            <a:path>
              <a:moveTo>
                <a:pt x="0" y="45720"/>
              </a:moveTo>
              <a:lnTo>
                <a:pt x="250438" y="45720"/>
              </a:lnTo>
            </a:path>
          </a:pathLst>
        </a:custGeom>
        <a:noFill/>
        <a:ln w="635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latin typeface="+mj-lt"/>
          </a:endParaRPr>
        </a:p>
      </dsp:txBody>
      <dsp:txXfrm>
        <a:off x="1487260" y="4426306"/>
        <a:ext cx="14051" cy="2813"/>
      </dsp:txXfrm>
    </dsp:sp>
    <dsp:sp modelId="{7B65A96F-B847-4575-8E40-CBF54A6F8E98}">
      <dsp:nvSpPr>
        <dsp:cNvPr id="0" name=""/>
        <dsp:cNvSpPr/>
      </dsp:nvSpPr>
      <dsp:spPr>
        <a:xfrm>
          <a:off x="148962" y="4061141"/>
          <a:ext cx="1221905" cy="733143"/>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874" tIns="62849" rIns="59874" bIns="62849"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j-lt"/>
            </a:rPr>
            <a:t>Length and extent inconsistency </a:t>
          </a:r>
        </a:p>
      </dsp:txBody>
      <dsp:txXfrm>
        <a:off x="148962" y="4061141"/>
        <a:ext cx="1221905" cy="733143"/>
      </dsp:txXfrm>
    </dsp:sp>
    <dsp:sp modelId="{270A25B1-649A-4A64-AC37-295597AA784B}">
      <dsp:nvSpPr>
        <dsp:cNvPr id="0" name=""/>
        <dsp:cNvSpPr/>
      </dsp:nvSpPr>
      <dsp:spPr>
        <a:xfrm>
          <a:off x="1651905" y="4061141"/>
          <a:ext cx="1221905" cy="733143"/>
        </a:xfrm>
        <a:prstGeom prst="rect">
          <a:avLst/>
        </a:prstGeom>
        <a:solidFill>
          <a:schemeClr val="accent2">
            <a:lumMod val="5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874" tIns="62849" rIns="59874" bIns="62849"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j-lt"/>
            </a:rPr>
            <a:t>Subject development</a:t>
          </a:r>
        </a:p>
      </dsp:txBody>
      <dsp:txXfrm>
        <a:off x="1651905" y="4061141"/>
        <a:ext cx="1221905" cy="7331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9CEB6C-104D-40E0-A6A7-E00C64C115D7}">
      <dsp:nvSpPr>
        <dsp:cNvPr id="0" name=""/>
        <dsp:cNvSpPr/>
      </dsp:nvSpPr>
      <dsp:spPr>
        <a:xfrm>
          <a:off x="0" y="0"/>
          <a:ext cx="7339419"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56F4D7E2-23FD-4F69-836E-87C672CB05DF}">
      <dsp:nvSpPr>
        <dsp:cNvPr id="0" name=""/>
        <dsp:cNvSpPr/>
      </dsp:nvSpPr>
      <dsp:spPr>
        <a:xfrm>
          <a:off x="0" y="0"/>
          <a:ext cx="2012046" cy="5506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dirty="0">
              <a:latin typeface="+mj-lt"/>
            </a:rPr>
            <a:t>Transform irregularities</a:t>
          </a:r>
          <a:r>
            <a:rPr lang="en-US" sz="1800" b="1" kern="1200" dirty="0">
              <a:latin typeface="+mj-lt"/>
            </a:rPr>
            <a:t>:</a:t>
          </a:r>
          <a:endParaRPr lang="en-US" sz="1800" kern="1200" dirty="0">
            <a:latin typeface="+mj-lt"/>
          </a:endParaRPr>
        </a:p>
      </dsp:txBody>
      <dsp:txXfrm>
        <a:off x="0" y="0"/>
        <a:ext cx="2012046" cy="5506779"/>
      </dsp:txXfrm>
    </dsp:sp>
    <dsp:sp modelId="{FDEFE8D2-4CFD-4384-AA85-1CCD0929B800}">
      <dsp:nvSpPr>
        <dsp:cNvPr id="0" name=""/>
        <dsp:cNvSpPr/>
      </dsp:nvSpPr>
      <dsp:spPr>
        <a:xfrm>
          <a:off x="2111816" y="64734"/>
          <a:ext cx="5221308" cy="1294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Develop a working thesaurus or word standardization lists to maintain control over terminology and ensure consistency in the representation of concepts across the metadata.</a:t>
          </a:r>
        </a:p>
      </dsp:txBody>
      <dsp:txXfrm>
        <a:off x="2111816" y="64734"/>
        <a:ext cx="5221308" cy="1294684"/>
      </dsp:txXfrm>
    </dsp:sp>
    <dsp:sp modelId="{17931F1A-549D-4280-9B36-A64884F7750F}">
      <dsp:nvSpPr>
        <dsp:cNvPr id="0" name=""/>
        <dsp:cNvSpPr/>
      </dsp:nvSpPr>
      <dsp:spPr>
        <a:xfrm>
          <a:off x="2012046" y="1359418"/>
          <a:ext cx="5321078"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54BD7FBA-9AA0-484D-9BBD-641C308CF131}">
      <dsp:nvSpPr>
        <dsp:cNvPr id="0" name=""/>
        <dsp:cNvSpPr/>
      </dsp:nvSpPr>
      <dsp:spPr>
        <a:xfrm>
          <a:off x="2111816" y="1424153"/>
          <a:ext cx="5221308" cy="1294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Incorporate ICPSR codes (Inter-University Consortium for Political Science Research) to promote consistency in the classification and categorization of political science-related data.</a:t>
          </a:r>
        </a:p>
      </dsp:txBody>
      <dsp:txXfrm>
        <a:off x="2111816" y="1424153"/>
        <a:ext cx="5221308" cy="1294684"/>
      </dsp:txXfrm>
    </dsp:sp>
    <dsp:sp modelId="{6C62076C-50D2-4252-B59F-66C89CF3C395}">
      <dsp:nvSpPr>
        <dsp:cNvPr id="0" name=""/>
        <dsp:cNvSpPr/>
      </dsp:nvSpPr>
      <dsp:spPr>
        <a:xfrm>
          <a:off x="2012046" y="2718837"/>
          <a:ext cx="5321078"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AAA97F48-F7F0-4DD4-8789-27FB2B20E2F0}">
      <dsp:nvSpPr>
        <dsp:cNvPr id="0" name=""/>
        <dsp:cNvSpPr/>
      </dsp:nvSpPr>
      <dsp:spPr>
        <a:xfrm>
          <a:off x="2111816" y="2783571"/>
          <a:ext cx="5221308" cy="1294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Establish links between relevant data whenever feasible to enhance the reliability and interconnectedness of the metadata, allowing users to navigate between related resources seamlessly.</a:t>
          </a:r>
        </a:p>
      </dsp:txBody>
      <dsp:txXfrm>
        <a:off x="2111816" y="2783571"/>
        <a:ext cx="5221308" cy="1294684"/>
      </dsp:txXfrm>
    </dsp:sp>
    <dsp:sp modelId="{C35E45F5-923F-4E49-AF70-89850AB7D80F}">
      <dsp:nvSpPr>
        <dsp:cNvPr id="0" name=""/>
        <dsp:cNvSpPr/>
      </dsp:nvSpPr>
      <dsp:spPr>
        <a:xfrm>
          <a:off x="2012046" y="4078256"/>
          <a:ext cx="5321078"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FC52BE0C-656B-4260-9FF3-4E6B43C8144E}">
      <dsp:nvSpPr>
        <dsp:cNvPr id="0" name=""/>
        <dsp:cNvSpPr/>
      </dsp:nvSpPr>
      <dsp:spPr>
        <a:xfrm>
          <a:off x="2111816" y="4142990"/>
          <a:ext cx="5221308" cy="1294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Data validation, error detection.</a:t>
          </a:r>
        </a:p>
      </dsp:txBody>
      <dsp:txXfrm>
        <a:off x="2111816" y="4142990"/>
        <a:ext cx="5221308" cy="1294684"/>
      </dsp:txXfrm>
    </dsp:sp>
    <dsp:sp modelId="{CF3D4D2B-C4C5-479C-8DC9-D2C8B25017B4}">
      <dsp:nvSpPr>
        <dsp:cNvPr id="0" name=""/>
        <dsp:cNvSpPr/>
      </dsp:nvSpPr>
      <dsp:spPr>
        <a:xfrm>
          <a:off x="2012046" y="5437675"/>
          <a:ext cx="5321078"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9CEB6C-104D-40E0-A6A7-E00C64C115D7}">
      <dsp:nvSpPr>
        <dsp:cNvPr id="0" name=""/>
        <dsp:cNvSpPr/>
      </dsp:nvSpPr>
      <dsp:spPr>
        <a:xfrm>
          <a:off x="0" y="2704"/>
          <a:ext cx="7198242"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56F4D7E2-23FD-4F69-836E-87C672CB05DF}">
      <dsp:nvSpPr>
        <dsp:cNvPr id="0" name=""/>
        <dsp:cNvSpPr/>
      </dsp:nvSpPr>
      <dsp:spPr>
        <a:xfrm>
          <a:off x="0" y="0"/>
          <a:ext cx="1879669" cy="5534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dirty="0">
              <a:latin typeface="+mj-lt"/>
            </a:rPr>
            <a:t>Create cohesion:</a:t>
          </a:r>
          <a:endParaRPr lang="en-US" sz="2400" kern="1200" dirty="0">
            <a:latin typeface="+mj-lt"/>
          </a:endParaRPr>
        </a:p>
      </dsp:txBody>
      <dsp:txXfrm>
        <a:off x="0" y="0"/>
        <a:ext cx="1879669" cy="5534152"/>
      </dsp:txXfrm>
    </dsp:sp>
    <dsp:sp modelId="{FDEFE8D2-4CFD-4384-AA85-1CCD0929B800}">
      <dsp:nvSpPr>
        <dsp:cNvPr id="0" name=""/>
        <dsp:cNvSpPr/>
      </dsp:nvSpPr>
      <dsp:spPr>
        <a:xfrm>
          <a:off x="1962231" y="67760"/>
          <a:ext cx="5232413" cy="130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Ensure uniformity and improve the cohesiveness of the data for long-term preservation</a:t>
          </a:r>
        </a:p>
      </dsp:txBody>
      <dsp:txXfrm>
        <a:off x="1962231" y="67760"/>
        <a:ext cx="5232413" cy="1301120"/>
      </dsp:txXfrm>
    </dsp:sp>
    <dsp:sp modelId="{17931F1A-549D-4280-9B36-A64884F7750F}">
      <dsp:nvSpPr>
        <dsp:cNvPr id="0" name=""/>
        <dsp:cNvSpPr/>
      </dsp:nvSpPr>
      <dsp:spPr>
        <a:xfrm>
          <a:off x="1879669" y="1368881"/>
          <a:ext cx="440329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54BD7FBA-9AA0-484D-9BBD-641C308CF131}">
      <dsp:nvSpPr>
        <dsp:cNvPr id="0" name=""/>
        <dsp:cNvSpPr/>
      </dsp:nvSpPr>
      <dsp:spPr>
        <a:xfrm>
          <a:off x="1962231" y="1433937"/>
          <a:ext cx="4320737" cy="130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Removing or replacing certain elements in text to achieve a ‘normalized’ representation</a:t>
          </a:r>
        </a:p>
      </dsp:txBody>
      <dsp:txXfrm>
        <a:off x="1962231" y="1433937"/>
        <a:ext cx="4320737" cy="1301120"/>
      </dsp:txXfrm>
    </dsp:sp>
    <dsp:sp modelId="{6C62076C-50D2-4252-B59F-66C89CF3C395}">
      <dsp:nvSpPr>
        <dsp:cNvPr id="0" name=""/>
        <dsp:cNvSpPr/>
      </dsp:nvSpPr>
      <dsp:spPr>
        <a:xfrm>
          <a:off x="1879669" y="2735057"/>
          <a:ext cx="440329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AAA97F48-F7F0-4DD4-8789-27FB2B20E2F0}">
      <dsp:nvSpPr>
        <dsp:cNvPr id="0" name=""/>
        <dsp:cNvSpPr/>
      </dsp:nvSpPr>
      <dsp:spPr>
        <a:xfrm>
          <a:off x="1962231" y="2800113"/>
          <a:ext cx="4320737" cy="130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Ensure compatibility with various systems and facilitating its accessibility (interoperability)</a:t>
          </a:r>
        </a:p>
      </dsp:txBody>
      <dsp:txXfrm>
        <a:off x="1962231" y="2800113"/>
        <a:ext cx="4320737" cy="1301120"/>
      </dsp:txXfrm>
    </dsp:sp>
    <dsp:sp modelId="{C35E45F5-923F-4E49-AF70-89850AB7D80F}">
      <dsp:nvSpPr>
        <dsp:cNvPr id="0" name=""/>
        <dsp:cNvSpPr/>
      </dsp:nvSpPr>
      <dsp:spPr>
        <a:xfrm>
          <a:off x="1879669" y="4101233"/>
          <a:ext cx="440329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FC52BE0C-656B-4260-9FF3-4E6B43C8144E}">
      <dsp:nvSpPr>
        <dsp:cNvPr id="0" name=""/>
        <dsp:cNvSpPr/>
      </dsp:nvSpPr>
      <dsp:spPr>
        <a:xfrm>
          <a:off x="1962231" y="4166289"/>
          <a:ext cx="4320737" cy="1301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mj-lt"/>
            </a:rPr>
            <a:t>By normalizing the corpus of information in the archival collection, it becomes possible to conduct data quality checking processes to identify contradictory, inaccurate, or new instances of redundancy. </a:t>
          </a:r>
        </a:p>
      </dsp:txBody>
      <dsp:txXfrm>
        <a:off x="1962231" y="4166289"/>
        <a:ext cx="4320737" cy="1301120"/>
      </dsp:txXfrm>
    </dsp:sp>
    <dsp:sp modelId="{CF3D4D2B-C4C5-479C-8DC9-D2C8B25017B4}">
      <dsp:nvSpPr>
        <dsp:cNvPr id="0" name=""/>
        <dsp:cNvSpPr/>
      </dsp:nvSpPr>
      <dsp:spPr>
        <a:xfrm>
          <a:off x="1879669" y="5467410"/>
          <a:ext cx="4403299"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68F9EF-20ED-4E5D-B396-E51F840AD402}" type="datetimeFigureOut">
              <a:rPr lang="en-US" smtClean="0"/>
              <a:t>7/24/2023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9420F-DD45-420F-A91B-1734BD972610}" type="slidenum">
              <a:rPr lang="en-US" smtClean="0"/>
              <a:t>‹#›</a:t>
            </a:fld>
            <a:endParaRPr lang="en-US" dirty="0"/>
          </a:p>
        </p:txBody>
      </p:sp>
    </p:spTree>
    <p:extLst>
      <p:ext uri="{BB962C8B-B14F-4D97-AF65-F5344CB8AC3E}">
        <p14:creationId xmlns:p14="http://schemas.microsoft.com/office/powerpoint/2010/main" val="1499125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oners.sharepoint.com/:f:/s/CACArchives/El1KMwGMJj9FsaeKEkv_8icBr-i9eBZuGUT4dKqcW1Ej-g?e=WK1CX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github.com/prys0000/political-commercial-collection-archives/blob/main/images/controlled-1.jpg" TargetMode="External"/><Relationship Id="rId7" Type="http://schemas.openxmlformats.org/officeDocument/2006/relationships/hyperlink" Target="https://github.com/prys0000/political-commercial-collection-archives/blob/main/documentation/issues%20with%20system%20infrastructure%20and%20normalization.md#user-content-fn-2-e87b7d24cb7e0e3b6762955829a4066c"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pypi.org/project/videohash/" TargetMode="External"/><Relationship Id="rId5" Type="http://schemas.openxmlformats.org/officeDocument/2006/relationships/hyperlink" Target="https://github.com/prys0000/political-commercial-collection-archives/blob/main/images/Name-index.jpg" TargetMode="External"/><Relationship Id="rId4" Type="http://schemas.openxmlformats.org/officeDocument/2006/relationships/hyperlink" Target="https://github.com/prys0000/political-commercial-collection-archives/blob/main/documentation/issues%20with%20system%20infrastructure%20and%20normalization.md#user-content-fn-1-e87b7d24cb7e0e3b6762955829a4066c"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262626"/>
                </a:solidFill>
                <a:effectLst/>
                <a:latin typeface="Gill Sans MT" panose="020B0502020104020203" pitchFamily="34" charset="0"/>
              </a:rPr>
              <a:t>2022, the Carl Albert Center, along with Harvard University and the University of Iowa, was awarded collaborative research grant funds for the project </a:t>
            </a:r>
            <a:r>
              <a:rPr lang="en-US" sz="1800" b="0" i="0" u="sng" strike="noStrike" dirty="0">
                <a:solidFill>
                  <a:srgbClr val="0000FF"/>
                </a:solidFill>
                <a:effectLst/>
                <a:latin typeface="Gill Sans MT" panose="020B0502020104020203" pitchFamily="34" charset="0"/>
                <a:hlinkClick r:id="rId3"/>
              </a:rPr>
              <a:t>“Understanding the Evolution of Political Campaign Advertisements over the Last Century”</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9406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Times New Roman" panose="02020603050405020304" pitchFamily="18" charset="0"/>
              </a:rPr>
              <a:t>An updated Collection catalog created in 2003 counted 70,000 items represented by three parts (**note: The updated catalog was absent of identification numbers from either 1985, 1990, or 1996 as to WHY or how the new identification numbers were created**)</a:t>
            </a:r>
          </a:p>
          <a:p>
            <a:pPr marL="0" marR="0" fontAlgn="base">
              <a:spcBef>
                <a:spcPts val="0"/>
              </a:spcBef>
              <a:spcAft>
                <a:spcPts val="0"/>
              </a:spcAft>
            </a:pPr>
            <a:endParaRPr lang="en-US" sz="1800" dirty="0">
              <a:effectLst/>
              <a:latin typeface="Calibri" panose="020F0502020204030204" pitchFamily="34" charset="0"/>
              <a:ea typeface="Times New Roman" panose="02020603050405020304" pitchFamily="18" charset="0"/>
            </a:endParaRPr>
          </a:p>
          <a:p>
            <a:pPr marL="342900" marR="0" indent="-342900" fontAlgn="base">
              <a:spcBef>
                <a:spcPts val="0"/>
              </a:spcBef>
              <a:spcAft>
                <a:spcPts val="0"/>
              </a:spcAft>
              <a:buAutoNum type="arabicParenBoth"/>
            </a:pPr>
            <a:r>
              <a:rPr lang="en-US" sz="1800" dirty="0">
                <a:effectLst/>
                <a:latin typeface="Calibri" panose="020F0502020204030204" pitchFamily="34" charset="0"/>
                <a:ea typeface="Times New Roman" panose="02020603050405020304" pitchFamily="18" charset="0"/>
              </a:rPr>
              <a:t>candidate’s last name, </a:t>
            </a:r>
          </a:p>
          <a:p>
            <a:pPr marL="342900" marR="0" indent="-342900" fontAlgn="base">
              <a:spcBef>
                <a:spcPts val="0"/>
              </a:spcBef>
              <a:spcAft>
                <a:spcPts val="0"/>
              </a:spcAft>
              <a:buAutoNum type="arabicParenBoth"/>
            </a:pPr>
            <a:r>
              <a:rPr lang="en-US" sz="1800" dirty="0">
                <a:effectLst/>
                <a:latin typeface="Calibri" panose="020F0502020204030204" pitchFamily="34" charset="0"/>
                <a:ea typeface="Times New Roman" panose="02020603050405020304" pitchFamily="18" charset="0"/>
              </a:rPr>
              <a:t>election year, office, party, and </a:t>
            </a:r>
          </a:p>
          <a:p>
            <a:pPr marL="342900" marR="0" indent="-342900" fontAlgn="base">
              <a:spcBef>
                <a:spcPts val="0"/>
              </a:spcBef>
              <a:spcAft>
                <a:spcPts val="0"/>
              </a:spcAft>
              <a:buAutoNum type="arabicParenBoth"/>
            </a:pPr>
            <a:r>
              <a:rPr lang="en-US" sz="1800" dirty="0">
                <a:effectLst/>
                <a:latin typeface="Calibri" panose="020F0502020204030204" pitchFamily="34" charset="0"/>
                <a:ea typeface="Times New Roman" panose="02020603050405020304" pitchFamily="18" charset="0"/>
              </a:rPr>
              <a:t>title, length of commercial, and ‘new’ identification number [see image ####]. </a:t>
            </a:r>
          </a:p>
          <a:p>
            <a:pPr marL="0" marR="0" indent="0" fontAlgn="base">
              <a:spcBef>
                <a:spcPts val="0"/>
              </a:spcBef>
              <a:spcAft>
                <a:spcPts val="0"/>
              </a:spcAft>
              <a:buNone/>
            </a:pPr>
            <a:endParaRPr lang="en-US" sz="1800" dirty="0">
              <a:effectLst/>
              <a:latin typeface="Calibri" panose="020F0502020204030204" pitchFamily="34"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7153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spcBef>
                <a:spcPts val="0"/>
              </a:spcBef>
              <a:spcAft>
                <a:spcPts val="0"/>
              </a:spcAft>
            </a:pPr>
            <a:r>
              <a:rPr lang="en-US" sz="1800" dirty="0">
                <a:effectLst/>
                <a:latin typeface="Calibri" panose="020F0502020204030204" pitchFamily="34" charset="0"/>
                <a:ea typeface="Calibri" panose="020F0502020204030204" pitchFamily="34" charset="0"/>
              </a:rPr>
              <a:t>In 2014, metadata included more comprehensive information from previous catalogs with additional elements compiling identification numbers from previous catalogs and the </a:t>
            </a:r>
          </a:p>
          <a:p>
            <a:pPr marL="0" marR="0" fontAlgn="base">
              <a:spcBef>
                <a:spcPts val="0"/>
              </a:spcBef>
              <a:spcAft>
                <a:spcPts val="0"/>
              </a:spcAft>
            </a:pPr>
            <a:endParaRPr lang="en-US" sz="1800" dirty="0">
              <a:effectLst/>
              <a:latin typeface="Calibri" panose="020F0502020204030204" pitchFamily="34" charset="0"/>
              <a:ea typeface="Calibri" panose="020F0502020204030204" pitchFamily="34" charset="0"/>
            </a:endParaRPr>
          </a:p>
          <a:p>
            <a:pPr marL="285750" marR="0" indent="-285750" fontAlgn="base">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addition of a heading titled ‘P_COPY’. </a:t>
            </a:r>
          </a:p>
          <a:p>
            <a:pPr marL="285750" marR="0" indent="-285750" fontAlgn="base">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the P_COPY identification number was a </a:t>
            </a:r>
            <a:r>
              <a:rPr lang="en-US" sz="1800" b="1" dirty="0">
                <a:effectLst/>
                <a:latin typeface="Calibri" panose="020F0502020204030204" pitchFamily="34" charset="0"/>
                <a:ea typeface="Calibri" panose="020F0502020204030204" pitchFamily="34" charset="0"/>
              </a:rPr>
              <a:t>reformative, fundamental change to identifying items in the collection. </a:t>
            </a:r>
          </a:p>
          <a:p>
            <a:pPr marL="285750" marR="0" indent="-285750" fontAlgn="base">
              <a:spcBef>
                <a:spcPts val="0"/>
              </a:spcBef>
              <a:spcAft>
                <a:spcPts val="0"/>
              </a:spcAft>
              <a:buFont typeface="Arial" panose="020B0604020202020204" pitchFamily="34" charset="0"/>
              <a:buChar char="•"/>
            </a:pPr>
            <a:endParaRPr lang="en-US" sz="1800" b="1" dirty="0">
              <a:effectLst/>
              <a:latin typeface="Calibri" panose="020F0502020204030204" pitchFamily="34" charset="0"/>
            </a:endParaRPr>
          </a:p>
          <a:p>
            <a:pPr marL="742950" lvl="1" indent="-228600" defTabSz="914400">
              <a:spcBef>
                <a:spcPts val="1000"/>
              </a:spcBef>
              <a:buClr>
                <a:schemeClr val="accent2"/>
              </a:buClr>
              <a:buFont typeface="Arial" panose="020B0604020202020204" pitchFamily="34" charset="0"/>
              <a:buChar char="•"/>
            </a:pPr>
            <a:r>
              <a:rPr lang="en-US" sz="1200" b="1" dirty="0">
                <a:solidFill>
                  <a:schemeClr val="tx1">
                    <a:lumMod val="85000"/>
                    <a:lumOff val="15000"/>
                  </a:schemeClr>
                </a:solidFill>
                <a:latin typeface="+mj-lt"/>
              </a:rPr>
              <a:t>Added ‘NID’, ‘PCOPY’ identification numbers</a:t>
            </a:r>
          </a:p>
          <a:p>
            <a:pPr marL="742950" lvl="1" indent="-228600" defTabSz="914400">
              <a:spcBef>
                <a:spcPts val="1000"/>
              </a:spcBef>
              <a:buClr>
                <a:schemeClr val="accent2"/>
              </a:buClr>
              <a:buFont typeface="Arial" panose="020B0604020202020204" pitchFamily="34" charset="0"/>
              <a:buChar char="•"/>
            </a:pPr>
            <a:r>
              <a:rPr lang="en-US" sz="1200" b="1" dirty="0">
                <a:solidFill>
                  <a:schemeClr val="tx1">
                    <a:lumMod val="85000"/>
                    <a:lumOff val="15000"/>
                  </a:schemeClr>
                </a:solidFill>
                <a:latin typeface="+mj-lt"/>
              </a:rPr>
              <a:t>Included 1978 and 2003 identification numbers</a:t>
            </a:r>
          </a:p>
          <a:p>
            <a:pPr marL="742950" lvl="1" indent="-228600" defTabSz="914400">
              <a:spcBef>
                <a:spcPts val="1000"/>
              </a:spcBef>
              <a:buClr>
                <a:schemeClr val="accent2"/>
              </a:buClr>
              <a:buFont typeface="Arial" panose="020B0604020202020204" pitchFamily="34" charset="0"/>
              <a:buChar char="•"/>
            </a:pPr>
            <a:r>
              <a:rPr lang="en-US" sz="1200" b="1" dirty="0">
                <a:solidFill>
                  <a:schemeClr val="tx1">
                    <a:lumMod val="85000"/>
                    <a:lumOff val="15000"/>
                  </a:schemeClr>
                </a:solidFill>
                <a:latin typeface="+mj-lt"/>
              </a:rPr>
              <a:t>Aggregated year, format, name, title, state, office, and summary</a:t>
            </a:r>
          </a:p>
          <a:p>
            <a:pPr marL="285750" marR="0" indent="-285750" fontAlgn="base">
              <a:spcBef>
                <a:spcPts val="0"/>
              </a:spcBef>
              <a:spcAft>
                <a:spcPts val="0"/>
              </a:spcAft>
              <a:buFont typeface="Arial" panose="020B0604020202020204" pitchFamily="34" charset="0"/>
              <a:buChar char="•"/>
            </a:pPr>
            <a:endParaRPr lang="en-US"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4212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spcBef>
                <a:spcPts val="0"/>
              </a:spcBef>
              <a:spcAft>
                <a:spcPts val="0"/>
              </a:spcAft>
            </a:pPr>
            <a:r>
              <a:rPr lang="en-US" sz="1800" dirty="0">
                <a:effectLst/>
                <a:latin typeface="Calibri" panose="020F0502020204030204" pitchFamily="34" charset="0"/>
                <a:ea typeface="Calibri" panose="020F0502020204030204" pitchFamily="34" charset="0"/>
              </a:rPr>
              <a:t>In 2014, metadata included more comprehensive information from previous catalogs with additional elements compiling identification numbers from previous catalogs and the </a:t>
            </a:r>
          </a:p>
          <a:p>
            <a:pPr marL="0" marR="0" fontAlgn="base">
              <a:spcBef>
                <a:spcPts val="0"/>
              </a:spcBef>
              <a:spcAft>
                <a:spcPts val="0"/>
              </a:spcAft>
            </a:pPr>
            <a:endParaRPr lang="en-US" sz="1800" dirty="0">
              <a:effectLst/>
              <a:latin typeface="Calibri" panose="020F0502020204030204" pitchFamily="34" charset="0"/>
              <a:ea typeface="Calibri" panose="020F0502020204030204" pitchFamily="34" charset="0"/>
            </a:endParaRPr>
          </a:p>
          <a:p>
            <a:pPr marL="285750" marR="0" indent="-285750" fontAlgn="base">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addition of a heading titled ‘P_COPY’. </a:t>
            </a:r>
          </a:p>
          <a:p>
            <a:pPr marL="285750" marR="0" indent="-285750" fontAlgn="base">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the P_COPY identification number was a </a:t>
            </a:r>
            <a:r>
              <a:rPr lang="en-US" sz="1800" b="1" dirty="0">
                <a:effectLst/>
                <a:latin typeface="Calibri" panose="020F0502020204030204" pitchFamily="34" charset="0"/>
                <a:ea typeface="Calibri" panose="020F0502020204030204" pitchFamily="34" charset="0"/>
              </a:rPr>
              <a:t>reformative, fundamental change to identifying items in the collection. </a:t>
            </a:r>
            <a:endParaRPr lang="en-US"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4936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spcBef>
                <a:spcPts val="0"/>
              </a:spcBef>
              <a:spcAft>
                <a:spcPts val="0"/>
              </a:spcAft>
            </a:pPr>
            <a:r>
              <a:rPr lang="en-US" sz="1800" dirty="0">
                <a:effectLst/>
                <a:latin typeface="Calibri" panose="020F0502020204030204" pitchFamily="34" charset="0"/>
                <a:ea typeface="Calibri" panose="020F0502020204030204" pitchFamily="34" charset="0"/>
              </a:rPr>
              <a:t>In 2014, metadata included more comprehensive information from previous catalogs with additional elements compiling identification numbers from previous catalogs and the </a:t>
            </a:r>
          </a:p>
          <a:p>
            <a:pPr marL="0" marR="0" fontAlgn="base">
              <a:spcBef>
                <a:spcPts val="0"/>
              </a:spcBef>
              <a:spcAft>
                <a:spcPts val="0"/>
              </a:spcAft>
            </a:pPr>
            <a:endParaRPr lang="en-US" sz="1800" dirty="0">
              <a:effectLst/>
              <a:latin typeface="Calibri" panose="020F0502020204030204" pitchFamily="34" charset="0"/>
              <a:ea typeface="Calibri" panose="020F0502020204030204" pitchFamily="34" charset="0"/>
            </a:endParaRPr>
          </a:p>
          <a:p>
            <a:pPr marL="285750" marR="0" indent="-285750" fontAlgn="base">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addition of a heading titled ‘P_COPY’. </a:t>
            </a:r>
          </a:p>
          <a:p>
            <a:pPr marL="285750" marR="0" indent="-285750" fontAlgn="base">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rPr>
              <a:t>the P_COPY identification number was a </a:t>
            </a:r>
            <a:r>
              <a:rPr lang="en-US" sz="1800" b="1" dirty="0">
                <a:effectLst/>
                <a:latin typeface="Calibri" panose="020F0502020204030204" pitchFamily="34" charset="0"/>
                <a:ea typeface="Calibri" panose="020F0502020204030204" pitchFamily="34" charset="0"/>
              </a:rPr>
              <a:t>reformative, fundamental change to identifying items in the collection. </a:t>
            </a:r>
            <a:endParaRPr lang="en-US"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087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90000"/>
              </a:lnSpc>
              <a:spcBef>
                <a:spcPts val="1000"/>
              </a:spcBef>
              <a:buClr>
                <a:schemeClr val="accent2"/>
              </a:buClr>
            </a:pPr>
            <a:r>
              <a:rPr lang="en-US" b="0" i="0" dirty="0">
                <a:solidFill>
                  <a:srgbClr val="374151"/>
                </a:solidFill>
                <a:effectLst/>
                <a:latin typeface="Söhne"/>
              </a:rPr>
              <a:t>So, with possible collaboration efforts in the work, funding allocated to the Collection, and several existing large-scale projects currently in the works……..</a:t>
            </a:r>
          </a:p>
          <a:p>
            <a:pPr defTabSz="914400">
              <a:lnSpc>
                <a:spcPct val="90000"/>
              </a:lnSpc>
              <a:spcBef>
                <a:spcPts val="1000"/>
              </a:spcBef>
              <a:buClr>
                <a:schemeClr val="accent2"/>
              </a:buClr>
            </a:pPr>
            <a:endParaRPr lang="en-US" b="0" i="0" dirty="0">
              <a:solidFill>
                <a:srgbClr val="374151"/>
              </a:solidFill>
              <a:effectLst/>
              <a:latin typeface="Söhne"/>
            </a:endParaRPr>
          </a:p>
          <a:p>
            <a:pPr defTabSz="914400">
              <a:lnSpc>
                <a:spcPct val="90000"/>
              </a:lnSpc>
              <a:spcBef>
                <a:spcPts val="1000"/>
              </a:spcBef>
              <a:buClr>
                <a:schemeClr val="accent2"/>
              </a:buClr>
            </a:pPr>
            <a:r>
              <a:rPr lang="en-US" b="1" i="0" dirty="0">
                <a:solidFill>
                  <a:srgbClr val="374151"/>
                </a:solidFill>
                <a:effectLst/>
                <a:latin typeface="Söhne"/>
              </a:rPr>
              <a:t>It was IMPERATIVE to design a workflow and a system to address the impossibility.</a:t>
            </a:r>
          </a:p>
          <a:p>
            <a:pPr defTabSz="914400">
              <a:lnSpc>
                <a:spcPct val="90000"/>
              </a:lnSpc>
              <a:spcBef>
                <a:spcPts val="1000"/>
              </a:spcBef>
              <a:buClr>
                <a:schemeClr val="accent2"/>
              </a:buClr>
            </a:pPr>
            <a:endParaRPr lang="en-US" b="0" i="0" dirty="0">
              <a:solidFill>
                <a:srgbClr val="374151"/>
              </a:solidFill>
              <a:effectLst/>
              <a:latin typeface="Söhne"/>
            </a:endParaRPr>
          </a:p>
          <a:p>
            <a:pPr defTabSz="914400">
              <a:lnSpc>
                <a:spcPct val="90000"/>
              </a:lnSpc>
              <a:spcBef>
                <a:spcPts val="1000"/>
              </a:spcBef>
              <a:buClr>
                <a:schemeClr val="accent2"/>
              </a:buClr>
            </a:pPr>
            <a:r>
              <a:rPr lang="en-US" b="0" i="0" dirty="0">
                <a:solidFill>
                  <a:srgbClr val="374151"/>
                </a:solidFill>
                <a:effectLst/>
                <a:latin typeface="Söhne"/>
              </a:rPr>
              <a:t>The primary emphasis of my entire career research has centered on the development of my theory or model </a:t>
            </a:r>
          </a:p>
          <a:p>
            <a:pPr defTabSz="914400">
              <a:lnSpc>
                <a:spcPct val="90000"/>
              </a:lnSpc>
              <a:spcBef>
                <a:spcPts val="1000"/>
              </a:spcBef>
              <a:buClr>
                <a:schemeClr val="accent2"/>
              </a:buClr>
            </a:pPr>
            <a:r>
              <a:rPr lang="en-US" sz="1200" b="0" i="0" dirty="0">
                <a:ln w="3175">
                  <a:solidFill>
                    <a:schemeClr val="tx1">
                      <a:alpha val="0"/>
                    </a:schemeClr>
                  </a:solidFill>
                </a:ln>
                <a:solidFill>
                  <a:srgbClr val="374151"/>
                </a:solidFill>
                <a:effectLst/>
                <a:latin typeface="Söhne"/>
              </a:rPr>
              <a:t>This presentation will address the </a:t>
            </a:r>
            <a:r>
              <a:rPr lang="en-US" sz="1200" b="1" i="0" dirty="0">
                <a:ln w="3175">
                  <a:solidFill>
                    <a:schemeClr val="tx1">
                      <a:alpha val="0"/>
                    </a:schemeClr>
                  </a:solidFill>
                </a:ln>
                <a:solidFill>
                  <a:schemeClr val="bg1"/>
                </a:solidFill>
                <a:effectLst/>
                <a:latin typeface="+mj-lt"/>
              </a:rPr>
              <a:t>Initial steps to implementation of the Linear Reciprocity Model:</a:t>
            </a:r>
          </a:p>
          <a:p>
            <a:endParaRPr lang="en-US" dirty="0"/>
          </a:p>
          <a:p>
            <a:pPr marL="228600" indent="-228600">
              <a:buAutoNum type="arabicPeriod"/>
            </a:pPr>
            <a:r>
              <a:rPr lang="en-US" dirty="0"/>
              <a:t>Define the desired information system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Identify and define existing barriers – include potential future barriers</a:t>
            </a:r>
          </a:p>
          <a:p>
            <a:pPr marL="228600" indent="-228600">
              <a:buAutoNum type="arabicPeriod"/>
            </a:pPr>
            <a:endParaRPr lang="en-US" dirty="0"/>
          </a:p>
          <a:p>
            <a:pPr marL="228600" indent="-228600">
              <a:buAutoNum type="arabicPeriod"/>
            </a:pPr>
            <a:r>
              <a:rPr lang="en-US" dirty="0"/>
              <a:t>Identify and define system control mechanisms (what do we need to create #1)</a:t>
            </a:r>
          </a:p>
          <a:p>
            <a:pPr marL="228600" indent="-228600">
              <a:buAutoNum type="arabicPeriod"/>
            </a:pPr>
            <a:r>
              <a:rPr lang="en-US" b="0" i="0" dirty="0">
                <a:solidFill>
                  <a:srgbClr val="374151"/>
                </a:solidFill>
                <a:effectLst/>
                <a:latin typeface="Söhne"/>
              </a:rPr>
              <a:t>Modularize and implement control mechanisms at the micro level (regulating and monitoring individual components, processes, and interactions, ensuring accuracy, security, and reliability)</a:t>
            </a:r>
          </a:p>
          <a:p>
            <a:pPr marL="228600" indent="-228600">
              <a:buAutoNum type="arabicPeriod"/>
            </a:pPr>
            <a:r>
              <a:rPr lang="en-US" b="0" i="0" dirty="0">
                <a:solidFill>
                  <a:srgbClr val="374151"/>
                </a:solidFill>
                <a:effectLst/>
                <a:latin typeface="Söhne"/>
              </a:rPr>
              <a:t>Test controls at each micro level - After completing the steps mentioned earlier, the next step in the research process would typically involve evaluating and analyzing the effectiveness of the implemented controls at the micro level. This evaluation aims to assess how well the controls address the identified barriers and contribute to the desired functioning of the information system.</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6514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dirty="0">
                <a:solidFill>
                  <a:srgbClr val="333333"/>
                </a:solidFill>
                <a:effectLst/>
                <a:latin typeface="Calibri" panose="020F0502020204030204" pitchFamily="34" charset="0"/>
                <a:cs typeface="Calibri" panose="020F0502020204030204" pitchFamily="34" charset="0"/>
              </a:rPr>
              <a:t>NEXT – identify barriers:</a:t>
            </a:r>
          </a:p>
          <a:p>
            <a:endParaRPr lang="en-US" sz="1200" b="1" i="0" dirty="0">
              <a:solidFill>
                <a:srgbClr val="333333"/>
              </a:solidFill>
              <a:effectLst/>
              <a:latin typeface="Calibri" panose="020F0502020204030204" pitchFamily="34" charset="0"/>
              <a:cs typeface="Calibri" panose="020F0502020204030204" pitchFamily="34" charset="0"/>
            </a:endParaRPr>
          </a:p>
          <a:p>
            <a:r>
              <a:rPr lang="en-US" sz="1200" b="1" i="0" dirty="0">
                <a:solidFill>
                  <a:srgbClr val="333333"/>
                </a:solidFill>
                <a:effectLst/>
                <a:latin typeface="Calibri" panose="020F0502020204030204" pitchFamily="34" charset="0"/>
                <a:cs typeface="Calibri" panose="020F0502020204030204" pitchFamily="34" charset="0"/>
              </a:rPr>
              <a:t>With the amount of data accompanying the Collection it is priority to organize and standardize as many elements as possible for cohesiveness and maintenance. </a:t>
            </a:r>
          </a:p>
          <a:p>
            <a:endParaRPr lang="en-US" sz="1200" b="1" i="0" dirty="0">
              <a:solidFill>
                <a:srgbClr val="333333"/>
              </a:solidFill>
              <a:effectLst/>
              <a:latin typeface="Calibri" panose="020F0502020204030204" pitchFamily="34" charset="0"/>
              <a:cs typeface="Calibri" panose="020F0502020204030204" pitchFamily="34" charset="0"/>
            </a:endParaRPr>
          </a:p>
          <a:p>
            <a:r>
              <a:rPr lang="en-US" sz="1200" b="1" i="0" dirty="0">
                <a:solidFill>
                  <a:srgbClr val="333333"/>
                </a:solidFill>
                <a:effectLst/>
                <a:latin typeface="Calibri" panose="020F0502020204030204" pitchFamily="34" charset="0"/>
                <a:cs typeface="Calibri" panose="020F0502020204030204" pitchFamily="34" charset="0"/>
              </a:rPr>
              <a:t>Some issues found early in the Collection include:</a:t>
            </a:r>
          </a:p>
          <a:p>
            <a:endParaRPr lang="en-US" sz="1200" b="1" i="0" dirty="0">
              <a:solidFill>
                <a:srgbClr val="333333"/>
              </a:solidFill>
              <a:effectLst/>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b="1" i="0" dirty="0">
                <a:solidFill>
                  <a:srgbClr val="333333"/>
                </a:solidFill>
                <a:effectLst/>
                <a:latin typeface="Calibri" panose="020F0502020204030204" pitchFamily="34" charset="0"/>
                <a:cs typeface="Calibri" panose="020F0502020204030204" pitchFamily="34" charset="0"/>
              </a:rPr>
              <a:t>Corrupt or fractured data</a:t>
            </a:r>
          </a:p>
          <a:p>
            <a:pPr marL="171450" indent="-171450">
              <a:buFont typeface="Arial" panose="020B0604020202020204" pitchFamily="34" charset="0"/>
              <a:buChar char="•"/>
            </a:pPr>
            <a:r>
              <a:rPr lang="en-US" sz="1200" b="1" i="0" dirty="0">
                <a:solidFill>
                  <a:srgbClr val="333333"/>
                </a:solidFill>
                <a:effectLst/>
                <a:latin typeface="Calibri" panose="020F0502020204030204" pitchFamily="34" charset="0"/>
                <a:cs typeface="Calibri" panose="020F0502020204030204" pitchFamily="34" charset="0"/>
              </a:rPr>
              <a:t>Duplicates</a:t>
            </a:r>
          </a:p>
          <a:p>
            <a:pPr marL="171450" indent="-171450">
              <a:buFont typeface="Arial" panose="020B0604020202020204" pitchFamily="34" charset="0"/>
              <a:buChar char="•"/>
            </a:pPr>
            <a:r>
              <a:rPr lang="en-US" sz="1200" b="1" i="0" dirty="0">
                <a:solidFill>
                  <a:srgbClr val="333333"/>
                </a:solidFill>
                <a:effectLst/>
                <a:latin typeface="Calibri" panose="020F0502020204030204" pitchFamily="34" charset="0"/>
                <a:cs typeface="Calibri" panose="020F0502020204030204" pitchFamily="34" charset="0"/>
              </a:rPr>
              <a:t>Located all over the place</a:t>
            </a:r>
          </a:p>
          <a:p>
            <a:pPr marL="171450" indent="-171450">
              <a:buFont typeface="Arial" panose="020B0604020202020204" pitchFamily="34" charset="0"/>
              <a:buChar char="•"/>
            </a:pPr>
            <a:r>
              <a:rPr lang="en-US" sz="1200" b="1" i="0" dirty="0">
                <a:solidFill>
                  <a:srgbClr val="333333"/>
                </a:solidFill>
                <a:effectLst/>
                <a:latin typeface="Calibri" panose="020F0502020204030204" pitchFamily="34" charset="0"/>
                <a:cs typeface="Calibri" panose="020F0502020204030204" pitchFamily="34" charset="0"/>
              </a:rPr>
              <a:t>Complex inconsistencies</a:t>
            </a:r>
          </a:p>
          <a:p>
            <a:endParaRPr lang="en-US" sz="1200" b="1" i="0" dirty="0">
              <a:solidFill>
                <a:srgbClr val="333333"/>
              </a:solidFill>
              <a:effectLst/>
              <a:latin typeface="Calibri" panose="020F0502020204030204" pitchFamily="34" charset="0"/>
              <a:cs typeface="Calibri" panose="020F0502020204030204" pitchFamily="34" charset="0"/>
            </a:endParaRPr>
          </a:p>
          <a:p>
            <a:r>
              <a:rPr lang="en-US" sz="1200" b="1" i="0" dirty="0">
                <a:solidFill>
                  <a:srgbClr val="333333"/>
                </a:solidFill>
                <a:effectLst/>
                <a:latin typeface="Calibri" panose="020F0502020204030204" pitchFamily="34" charset="0"/>
                <a:cs typeface="Calibri" panose="020F0502020204030204" pitchFamily="34" charset="0"/>
              </a:rPr>
              <a:t>How do we recover items and what items are worth recovering? How will we know what is essential and what is derivative, dupe, bad file?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3704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Example – each of the initial phase controls fall into a micro element our defined information system</a:t>
            </a:r>
          </a:p>
          <a:p>
            <a:pPr algn="l"/>
            <a:endParaRPr lang="en-US" dirty="0"/>
          </a:p>
          <a:p>
            <a:pPr algn="l"/>
            <a:r>
              <a:rPr lang="en-US" dirty="0"/>
              <a:t>Identification of information contains a series of cyclical processes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466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t>
            </a:r>
            <a:r>
              <a:rPr lang="en-US" b="1" dirty="0"/>
              <a:t>defining the information system goals I had to:</a:t>
            </a:r>
          </a:p>
          <a:p>
            <a:endParaRPr lang="en-US" dirty="0"/>
          </a:p>
          <a:p>
            <a:pPr marL="228600" indent="-228600">
              <a:buAutoNum type="arabicPeriod"/>
            </a:pPr>
            <a:r>
              <a:rPr lang="en-US" dirty="0"/>
              <a:t>What do we have in place?</a:t>
            </a:r>
          </a:p>
          <a:p>
            <a:pPr marL="228600" indent="-228600">
              <a:buAutoNum type="arabicPeriod"/>
            </a:pPr>
            <a:r>
              <a:rPr lang="en-US" dirty="0"/>
              <a:t>How do we currently ingest collections?</a:t>
            </a:r>
          </a:p>
          <a:p>
            <a:pPr marL="228600" indent="-228600">
              <a:buAutoNum type="arabicPeriod"/>
            </a:pPr>
            <a:r>
              <a:rPr lang="en-US" dirty="0"/>
              <a:t>Who is our audience? – does this differ from our existing collections? </a:t>
            </a:r>
          </a:p>
          <a:p>
            <a:pPr marL="228600" indent="-228600">
              <a:buAutoNum type="arabicPeriod"/>
            </a:pPr>
            <a:r>
              <a:rPr lang="en-US" dirty="0"/>
              <a:t>How do we disseminate: objects, stream, loans, virtual?</a:t>
            </a:r>
          </a:p>
          <a:p>
            <a:pPr marL="228600" indent="-228600">
              <a:buAutoNum type="arabicPeriod"/>
            </a:pPr>
            <a:endParaRPr lang="en-US" dirty="0"/>
          </a:p>
          <a:p>
            <a:pPr marL="0" indent="0">
              <a:buNone/>
            </a:pPr>
            <a:r>
              <a:rPr lang="en-US" b="0" i="0" dirty="0">
                <a:solidFill>
                  <a:srgbClr val="374151"/>
                </a:solidFill>
                <a:effectLst/>
                <a:latin typeface="Söhne"/>
              </a:rPr>
              <a:t>The new collection data has its own distinct structure, metadata, and scope, representing unique content and information. However, in order to enhance accessibility and ensure seamless management, it is necessary to integrate this new collection into the existing archival information system. This integration involves mapping the data from the new collection to align with the established system's data model, standards, and organizational hierarchy. By doing so, the new collection becomes a cohesive part of the broader archival landscape, allowing users to navigate and explore the combined resources more effectively.</a:t>
            </a: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2849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APPLY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33333"/>
                </a:solidFill>
                <a:latin typeface="+mj-lt"/>
                <a:cs typeface="Calibri" panose="020F0502020204030204" pitchFamily="34" charset="0"/>
              </a:rPr>
              <a:t>The first step or control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333333"/>
              </a:solidFill>
              <a:latin typeface="+mj-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333333"/>
                </a:solidFill>
                <a:latin typeface="+mj-lt"/>
                <a:cs typeface="Calibri" panose="020F0502020204030204" pitchFamily="34" charset="0"/>
              </a:rPr>
              <a:t>1. Data aggregation: </a:t>
            </a:r>
            <a:r>
              <a:rPr lang="en-US" b="1" dirty="0"/>
              <a:t>- </a:t>
            </a:r>
            <a:r>
              <a:rPr lang="en-US" b="0" i="0" dirty="0">
                <a:solidFill>
                  <a:srgbClr val="000000"/>
                </a:solidFill>
                <a:effectLst/>
                <a:latin typeface="Times New Roman" panose="02020603050405020304" pitchFamily="18" charset="0"/>
              </a:rPr>
              <a:t>  </a:t>
            </a:r>
            <a:r>
              <a:rPr lang="en-US" sz="1200" dirty="0">
                <a:solidFill>
                  <a:srgbClr val="333333"/>
                </a:solidFill>
                <a:latin typeface="+mj-lt"/>
                <a:cs typeface="Calibri" panose="020F0502020204030204" pitchFamily="34" charset="0"/>
              </a:rPr>
              <a:t>Consolidate large volumes of diverse </a:t>
            </a:r>
            <a:r>
              <a:rPr lang="en-US" sz="1200" b="1" dirty="0">
                <a:solidFill>
                  <a:srgbClr val="333333"/>
                </a:solidFill>
                <a:latin typeface="+mj-lt"/>
                <a:cs typeface="Calibri" panose="020F0502020204030204" pitchFamily="34" charset="0"/>
              </a:rPr>
              <a:t>data from multiple sources into a unified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33333"/>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33333"/>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33333"/>
              </a:solidFill>
              <a:effectLst/>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036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33333"/>
                </a:solidFill>
                <a:latin typeface="+mj-lt"/>
                <a:cs typeface="Calibri" panose="020F0502020204030204" pitchFamily="34" charset="0"/>
              </a:rPr>
              <a:t>Now that we have one working base we combine data from disparate sources into a </a:t>
            </a:r>
            <a:r>
              <a:rPr lang="en-US" sz="1200" b="1" dirty="0">
                <a:solidFill>
                  <a:srgbClr val="333333"/>
                </a:solidFill>
                <a:latin typeface="+mj-lt"/>
                <a:cs typeface="Calibri" panose="020F0502020204030204" pitchFamily="34" charset="0"/>
              </a:rPr>
              <a:t>coherent format through automated coding created after analysis of full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solidFill>
                <a:srgbClr val="333333"/>
              </a:solidFill>
              <a:effectLst/>
              <a:latin typeface="+mj-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333333"/>
                </a:solidFill>
                <a:effectLst/>
                <a:latin typeface="+mj-lt"/>
                <a:cs typeface="Calibri" panose="020F0502020204030204" pitchFamily="34" charset="0"/>
              </a:rPr>
              <a:t>Mixed in this presentation with #3 for sake of time - Data warehousing: </a:t>
            </a:r>
            <a:r>
              <a:rPr lang="en-US" sz="1200" b="0" i="0" dirty="0">
                <a:solidFill>
                  <a:srgbClr val="333333"/>
                </a:solidFill>
                <a:effectLst/>
                <a:latin typeface="+mj-lt"/>
                <a:cs typeface="Calibri" panose="020F0502020204030204" pitchFamily="34" charset="0"/>
              </a:rPr>
              <a:t>Create a central repository.</a:t>
            </a:r>
            <a:endParaRPr lang="en-US" sz="1100" b="0" i="0" dirty="0">
              <a:solidFill>
                <a:srgbClr val="333333"/>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33333"/>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33333"/>
              </a:solidFill>
              <a:effectLst/>
              <a:latin typeface="Calibri" panose="020F0502020204030204" pitchFamily="34" charset="0"/>
              <a:cs typeface="Calibri" panose="020F0502020204030204" pitchFamily="34" charset="0"/>
            </a:endParaRPr>
          </a:p>
          <a:p>
            <a:pPr marL="228600" indent="-228600">
              <a:buAutoNum type="arabicPeriod"/>
            </a:pPr>
            <a:r>
              <a:rPr lang="en-US" dirty="0"/>
              <a:t>Preferred method – custom scripting – PYTHON and RapidMiner (extra cleaning)</a:t>
            </a:r>
          </a:p>
          <a:p>
            <a:pPr marL="685800" lvl="1" indent="-228600">
              <a:buAutoNum type="arabicPeriod"/>
            </a:pPr>
            <a:r>
              <a:rPr lang="en-US" dirty="0"/>
              <a:t>Ability to define functionalities</a:t>
            </a:r>
          </a:p>
          <a:p>
            <a:pPr marL="685800" lvl="1" indent="-228600">
              <a:buAutoNum type="arabicPeriod"/>
            </a:pPr>
            <a:r>
              <a:rPr lang="en-US" dirty="0"/>
              <a:t>Ability to import or create/develop controlled access headings, subjects, terminology</a:t>
            </a:r>
          </a:p>
          <a:p>
            <a:pPr marL="685800" lvl="1" indent="-228600">
              <a:buAutoNum type="arabicPeriod"/>
            </a:pPr>
            <a:r>
              <a:rPr lang="en-US" dirty="0"/>
              <a:t>Ability to implement both pre-processing and post-processing structures</a:t>
            </a:r>
          </a:p>
          <a:p>
            <a:pPr marL="685800" lvl="1" indent="-228600">
              <a:buAutoNum type="arabicPeriod"/>
            </a:pPr>
            <a:r>
              <a:rPr lang="en-US" dirty="0"/>
              <a:t>Easily edited!</a:t>
            </a:r>
          </a:p>
          <a:p>
            <a:pPr marL="0" lvl="0" indent="0">
              <a:buNone/>
            </a:pPr>
            <a:endParaRPr lang="en-US" b="0" i="0" dirty="0">
              <a:solidFill>
                <a:srgbClr val="202124"/>
              </a:solidFill>
              <a:effectLst/>
              <a:latin typeface="Google Sans"/>
            </a:endParaRPr>
          </a:p>
          <a:p>
            <a:pPr marL="0" lvl="0" indent="0">
              <a:buNone/>
            </a:pPr>
            <a:r>
              <a:rPr lang="en-US" b="0" i="0" dirty="0">
                <a:solidFill>
                  <a:srgbClr val="202124"/>
                </a:solidFill>
                <a:effectLst/>
                <a:latin typeface="Google Sans"/>
              </a:rPr>
              <a:t>Amazon S3 – for easy running code and storing data</a:t>
            </a:r>
          </a:p>
          <a:p>
            <a:pPr marL="0" lvl="0" indent="0">
              <a:buNone/>
            </a:pPr>
            <a:r>
              <a:rPr lang="en-US" b="0" i="0" dirty="0">
                <a:solidFill>
                  <a:srgbClr val="202124"/>
                </a:solidFill>
                <a:effectLst/>
                <a:latin typeface="Google Sans"/>
              </a:rPr>
              <a:t>OR GitLab for remote access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981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Seems easy enough right?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481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we found: </a:t>
            </a:r>
            <a:r>
              <a:rPr lang="en-US" sz="1200" b="0" i="0" dirty="0">
                <a:solidFill>
                  <a:srgbClr val="333333"/>
                </a:solidFill>
                <a:effectLst/>
                <a:latin typeface="Calibri" panose="020F0502020204030204" pitchFamily="34" charset="0"/>
                <a:cs typeface="Calibri" panose="020F0502020204030204" pitchFamily="34" charset="0"/>
              </a:rPr>
              <a:t>Broken hard drives – corrupt servers – no access to networks – username and passwords for each PC or Mac – formats, obsolete data storage – floppy disks</a:t>
            </a:r>
          </a:p>
          <a:p>
            <a:endParaRPr lang="en-US" dirty="0"/>
          </a:p>
          <a:p>
            <a:r>
              <a:rPr lang="en-US" b="0" i="0" dirty="0">
                <a:solidFill>
                  <a:srgbClr val="374151"/>
                </a:solidFill>
                <a:effectLst/>
                <a:latin typeface="Söhne"/>
              </a:rPr>
              <a:t>We recovered ‘lost’ or deleted files, system logs, and fragments of overwritten or damaged data </a:t>
            </a:r>
            <a:r>
              <a:rPr lang="en-US" b="1" i="0" dirty="0">
                <a:solidFill>
                  <a:srgbClr val="374151"/>
                </a:solidFill>
                <a:effectLst/>
                <a:latin typeface="Söhne"/>
              </a:rPr>
              <a:t>by employing digital forensic techniques.  </a:t>
            </a:r>
          </a:p>
          <a:p>
            <a:endParaRPr lang="en-US" b="0" i="0" dirty="0">
              <a:solidFill>
                <a:srgbClr val="374151"/>
              </a:solidFill>
              <a:effectLst/>
              <a:latin typeface="Söhne"/>
            </a:endParaRPr>
          </a:p>
          <a:p>
            <a:r>
              <a:rPr lang="en-US" b="0" i="0" dirty="0">
                <a:solidFill>
                  <a:srgbClr val="374151"/>
                </a:solidFill>
                <a:effectLst/>
                <a:latin typeface="Söhne"/>
              </a:rPr>
              <a:t>With a more comprehensive dataset, our automated algorithms can effectively learn and adapt to the characteristics of the data. </a:t>
            </a:r>
          </a:p>
          <a:p>
            <a:endParaRPr lang="en-US" b="0" i="0" dirty="0">
              <a:solidFill>
                <a:srgbClr val="374151"/>
              </a:solidFill>
              <a:effectLst/>
              <a:latin typeface="Söhne"/>
            </a:endParaRPr>
          </a:p>
          <a:p>
            <a:r>
              <a:rPr lang="en-US" b="0" i="0" dirty="0">
                <a:solidFill>
                  <a:srgbClr val="374151"/>
                </a:solidFill>
                <a:effectLst/>
                <a:latin typeface="Söhne"/>
              </a:rPr>
              <a:t>This enables better discovery of the subtle correlations, and dependencies that contribute to the overall pattern detection </a:t>
            </a:r>
          </a:p>
          <a:p>
            <a:endParaRPr lang="en-US" b="0" i="0" dirty="0">
              <a:solidFill>
                <a:srgbClr val="374151"/>
              </a:solidFill>
              <a:effectLst/>
              <a:latin typeface="Söhne"/>
            </a:endParaRPr>
          </a:p>
          <a:p>
            <a:r>
              <a:rPr lang="en-US" b="1" i="0" dirty="0">
                <a:solidFill>
                  <a:srgbClr val="374151"/>
                </a:solidFill>
                <a:effectLst/>
                <a:latin typeface="Söhne"/>
              </a:rPr>
              <a:t>Analyzing this amount of data with one full-time Archivist and one part-time student would clearly be impossible. </a:t>
            </a:r>
            <a:endParaRPr lang="en-US"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088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 </a:t>
            </a:r>
            <a:r>
              <a:rPr lang="en-US" b="1" dirty="0"/>
              <a:t>had </a:t>
            </a:r>
            <a:r>
              <a:rPr lang="en-US" b="1" i="0" dirty="0">
                <a:solidFill>
                  <a:srgbClr val="374151"/>
                </a:solidFill>
                <a:effectLst/>
                <a:latin typeface="Söhne"/>
              </a:rPr>
              <a:t>gathered all the information that was readily accessible to us.</a:t>
            </a:r>
          </a:p>
          <a:p>
            <a:endParaRPr lang="en-US" dirty="0"/>
          </a:p>
          <a:p>
            <a:r>
              <a:rPr lang="en-US" b="1" dirty="0"/>
              <a:t>We had to ingest thousands of ‘pages’ of information </a:t>
            </a:r>
            <a:r>
              <a:rPr lang="en-US" dirty="0"/>
              <a:t>just to establish baseline control. (CHAOS)</a:t>
            </a:r>
          </a:p>
          <a:p>
            <a:endParaRPr lang="en-US" dirty="0"/>
          </a:p>
          <a:p>
            <a:r>
              <a:rPr lang="en-US" b="1" i="0" dirty="0">
                <a:solidFill>
                  <a:srgbClr val="374151"/>
                </a:solidFill>
                <a:effectLst/>
                <a:latin typeface="Söhne"/>
              </a:rPr>
              <a:t>Next, </a:t>
            </a:r>
            <a:r>
              <a:rPr lang="en-US" b="0" i="0" dirty="0">
                <a:solidFill>
                  <a:srgbClr val="374151"/>
                </a:solidFill>
                <a:effectLst/>
                <a:latin typeface="Söhne"/>
              </a:rPr>
              <a:t>through the use scripts or code we could apply automated algorithms to streamline the processing and analysis of the extensive dataset.</a:t>
            </a:r>
          </a:p>
          <a:p>
            <a:endParaRPr lang="en-US" b="0" i="0" dirty="0">
              <a:solidFill>
                <a:srgbClr val="374151"/>
              </a:solidFill>
              <a:effectLst/>
              <a:latin typeface="Söhne"/>
            </a:endParaRPr>
          </a:p>
          <a:p>
            <a:r>
              <a:rPr lang="en-US" b="1" i="0" dirty="0">
                <a:solidFill>
                  <a:srgbClr val="374151"/>
                </a:solidFill>
                <a:effectLst/>
                <a:latin typeface="Söhne"/>
              </a:rPr>
              <a:t>Now we were able to </a:t>
            </a:r>
            <a:r>
              <a:rPr lang="en-US" b="0" i="0" dirty="0">
                <a:solidFill>
                  <a:srgbClr val="374151"/>
                </a:solidFill>
                <a:effectLst/>
                <a:latin typeface="Söhne"/>
              </a:rPr>
              <a:t>handle the data in an efficient manner, extracting valuable information and uncovering meaningful patterns, or recurring structures, trends, or associations within the dataset that </a:t>
            </a:r>
            <a:r>
              <a:rPr lang="en-US" b="1" i="0" dirty="0">
                <a:solidFill>
                  <a:srgbClr val="374151"/>
                </a:solidFill>
                <a:effectLst/>
                <a:latin typeface="Söhne"/>
              </a:rPr>
              <a:t>provide deeper understanding or predictive capabilities</a:t>
            </a:r>
            <a:r>
              <a:rPr lang="en-US" b="0" i="0" dirty="0">
                <a:solidFill>
                  <a:srgbClr val="374151"/>
                </a:solidFill>
                <a:effectLst/>
                <a:latin typeface="Söhne"/>
              </a:rPr>
              <a:t>.</a:t>
            </a:r>
          </a:p>
          <a:p>
            <a:endParaRPr lang="en-US" b="0" i="0" dirty="0">
              <a:solidFill>
                <a:srgbClr val="374151"/>
              </a:solidFill>
              <a:effectLst/>
              <a:latin typeface="Söhne"/>
            </a:endParaRPr>
          </a:p>
          <a:p>
            <a:r>
              <a:rPr lang="en-US" sz="1600" b="1" i="0" dirty="0">
                <a:solidFill>
                  <a:srgbClr val="374151"/>
                </a:solidFill>
                <a:effectLst/>
                <a:latin typeface="Söhne"/>
              </a:rPr>
              <a:t>The analysis produced a substantial volume of output data</a:t>
            </a:r>
          </a:p>
          <a:p>
            <a:endParaRPr lang="en-US"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5219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E1116"/>
                </a:solidFill>
                <a:effectLst/>
                <a:latin typeface="-apple-system"/>
              </a:rPr>
              <a:t>In order to identify and analyze the collection in greater detail, extract additional pattern of errors or variation requires the use of comparison algorithms and collection specific methodologies. By developing fundamental platforms of analysis, the level of similarity or differences between files can be measured more accurately to depict uniqueness. This approach contributes to the effective organization of the collection and ensures that each item is accurately classified based on its specific characteristics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5837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time, students were restricted to remote access and work. </a:t>
            </a:r>
          </a:p>
          <a:p>
            <a:endParaRPr lang="en-US" dirty="0"/>
          </a:p>
          <a:p>
            <a:r>
              <a:rPr lang="en-US" dirty="0"/>
              <a:t>The model dictates we integrate new collections into the existing information system, but the complexity of this process now faces increasing limitations</a:t>
            </a:r>
          </a:p>
          <a:p>
            <a:endParaRPr lang="en-US" dirty="0"/>
          </a:p>
          <a:p>
            <a:r>
              <a:rPr lang="en-US" dirty="0"/>
              <a:t>The pressure is ramping up from internal and external influences (we have a very short amount of time to show worth of the Collection By the Way)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595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90000"/>
              </a:lnSpc>
              <a:spcBef>
                <a:spcPts val="1000"/>
              </a:spcBef>
              <a:buClr>
                <a:schemeClr val="accent2"/>
              </a:buClr>
            </a:pPr>
            <a:r>
              <a:rPr lang="en-US" b="0" i="0" dirty="0">
                <a:solidFill>
                  <a:srgbClr val="374151"/>
                </a:solidFill>
                <a:effectLst/>
                <a:latin typeface="Söhne"/>
              </a:rPr>
              <a:t>The combined sheet was enormous, though relatively great scripts and packages were applied, the data STILL had a long remote way to go. </a:t>
            </a:r>
          </a:p>
          <a:p>
            <a:pPr defTabSz="914400">
              <a:lnSpc>
                <a:spcPct val="90000"/>
              </a:lnSpc>
              <a:spcBef>
                <a:spcPts val="1000"/>
              </a:spcBef>
              <a:buClr>
                <a:schemeClr val="accent2"/>
              </a:buClr>
            </a:pPr>
            <a:endParaRPr lang="en-US" b="0" i="0" dirty="0">
              <a:solidFill>
                <a:srgbClr val="374151"/>
              </a:solidFill>
              <a:effectLst/>
              <a:latin typeface="Söhne"/>
            </a:endParaRPr>
          </a:p>
          <a:p>
            <a:pPr marL="228600" indent="-228600" defTabSz="914400">
              <a:lnSpc>
                <a:spcPct val="90000"/>
              </a:lnSpc>
              <a:spcBef>
                <a:spcPts val="1000"/>
              </a:spcBef>
              <a:buClr>
                <a:schemeClr val="accent2"/>
              </a:buClr>
              <a:buAutoNum type="arabicPeriod"/>
            </a:pPr>
            <a:r>
              <a:rPr lang="en-US" b="0" i="0" dirty="0">
                <a:solidFill>
                  <a:srgbClr val="374151"/>
                </a:solidFill>
                <a:effectLst/>
                <a:latin typeface="Söhne"/>
              </a:rPr>
              <a:t>Cleaning data – NOW </a:t>
            </a:r>
            <a:r>
              <a:rPr lang="en-US" b="1" i="0" dirty="0">
                <a:solidFill>
                  <a:srgbClr val="374151"/>
                </a:solidFill>
                <a:effectLst/>
                <a:latin typeface="Söhne"/>
              </a:rPr>
              <a:t>not all students are tech savvy nor are library and information students </a:t>
            </a:r>
            <a:r>
              <a:rPr lang="en-US" b="0" i="0" dirty="0">
                <a:solidFill>
                  <a:srgbClr val="374151"/>
                </a:solidFill>
                <a:effectLst/>
                <a:latin typeface="Söhne"/>
              </a:rPr>
              <a:t>– during lockdown we had business students, journalism students, finance students, and many history students</a:t>
            </a:r>
          </a:p>
          <a:p>
            <a:pPr marL="228600" indent="-228600" defTabSz="914400">
              <a:lnSpc>
                <a:spcPct val="90000"/>
              </a:lnSpc>
              <a:spcBef>
                <a:spcPts val="1000"/>
              </a:spcBef>
              <a:buClr>
                <a:schemeClr val="accent2"/>
              </a:buClr>
              <a:buAutoNum type="arabicPeriod"/>
            </a:pPr>
            <a:endParaRPr lang="en-US" b="0" i="0" dirty="0">
              <a:solidFill>
                <a:srgbClr val="374151"/>
              </a:solidFill>
              <a:effectLst/>
              <a:latin typeface="Söhne"/>
            </a:endParaRPr>
          </a:p>
          <a:p>
            <a:pPr marL="0" indent="0" defTabSz="914400">
              <a:lnSpc>
                <a:spcPct val="90000"/>
              </a:lnSpc>
              <a:spcBef>
                <a:spcPts val="1000"/>
              </a:spcBef>
              <a:buClr>
                <a:schemeClr val="accent2"/>
              </a:buClr>
              <a:buNone/>
            </a:pPr>
            <a:r>
              <a:rPr lang="en-US" b="1" i="0" dirty="0">
                <a:solidFill>
                  <a:srgbClr val="374151"/>
                </a:solidFill>
                <a:effectLst/>
                <a:latin typeface="Söhne"/>
              </a:rPr>
              <a:t>*** very few had experiences***</a:t>
            </a:r>
          </a:p>
          <a:p>
            <a:pPr marL="0" indent="0" defTabSz="914400">
              <a:lnSpc>
                <a:spcPct val="90000"/>
              </a:lnSpc>
              <a:spcBef>
                <a:spcPts val="1000"/>
              </a:spcBef>
              <a:buClr>
                <a:schemeClr val="accent2"/>
              </a:buClr>
              <a:buNone/>
            </a:pPr>
            <a:endParaRPr lang="en-US" b="0" i="0" dirty="0">
              <a:solidFill>
                <a:srgbClr val="374151"/>
              </a:solidFill>
              <a:effectLst/>
              <a:latin typeface="Söhne"/>
            </a:endParaRPr>
          </a:p>
          <a:p>
            <a:pPr marL="0" indent="0" defTabSz="914400">
              <a:lnSpc>
                <a:spcPct val="90000"/>
              </a:lnSpc>
              <a:spcBef>
                <a:spcPts val="1000"/>
              </a:spcBef>
              <a:buClr>
                <a:schemeClr val="accent2"/>
              </a:buClr>
              <a:buNone/>
            </a:pPr>
            <a:r>
              <a:rPr lang="en-US" b="0" i="0" dirty="0">
                <a:solidFill>
                  <a:srgbClr val="374151"/>
                </a:solidFill>
                <a:effectLst/>
                <a:latin typeface="Söhne"/>
              </a:rPr>
              <a:t>2020 – could have PER SEMESTER 17 interns, 1 GA, 1 part-time undergrad</a:t>
            </a:r>
          </a:p>
          <a:p>
            <a:pPr marL="0" indent="0" defTabSz="914400">
              <a:lnSpc>
                <a:spcPct val="90000"/>
              </a:lnSpc>
              <a:spcBef>
                <a:spcPts val="1000"/>
              </a:spcBef>
              <a:buClr>
                <a:schemeClr val="accent2"/>
              </a:buClr>
              <a:buNone/>
            </a:pPr>
            <a:r>
              <a:rPr lang="en-US" b="0" i="0" dirty="0">
                <a:solidFill>
                  <a:srgbClr val="374151"/>
                </a:solidFill>
                <a:effectLst/>
                <a:latin typeface="Söhne"/>
              </a:rPr>
              <a:t>2021 – PER SEMESTER 22 interns, 1 GA, 2 part-time undergrads</a:t>
            </a:r>
          </a:p>
          <a:p>
            <a:pPr marL="0" indent="0" defTabSz="914400">
              <a:lnSpc>
                <a:spcPct val="90000"/>
              </a:lnSpc>
              <a:spcBef>
                <a:spcPts val="1000"/>
              </a:spcBef>
              <a:buClr>
                <a:schemeClr val="accent2"/>
              </a:buClr>
              <a:buNone/>
            </a:pPr>
            <a:r>
              <a:rPr lang="en-US" b="0" i="0" dirty="0">
                <a:solidFill>
                  <a:srgbClr val="374151"/>
                </a:solidFill>
                <a:effectLst/>
                <a:latin typeface="Söhne"/>
              </a:rPr>
              <a:t>2022 – PER SEMESTER 11 interns, 2 GA, 2 part-time undergrads</a:t>
            </a:r>
          </a:p>
          <a:p>
            <a:pPr marL="0" indent="0" defTabSz="914400">
              <a:lnSpc>
                <a:spcPct val="90000"/>
              </a:lnSpc>
              <a:spcBef>
                <a:spcPts val="1000"/>
              </a:spcBef>
              <a:buClr>
                <a:schemeClr val="accent2"/>
              </a:buClr>
              <a:buNone/>
            </a:pPr>
            <a:r>
              <a:rPr lang="en-US" b="0" i="0" dirty="0">
                <a:solidFill>
                  <a:srgbClr val="374151"/>
                </a:solidFill>
                <a:effectLst/>
                <a:latin typeface="Söhne"/>
              </a:rPr>
              <a:t>2023 – same as 2022</a:t>
            </a:r>
          </a:p>
          <a:p>
            <a:pPr marL="0" indent="0" defTabSz="914400">
              <a:lnSpc>
                <a:spcPct val="90000"/>
              </a:lnSpc>
              <a:spcBef>
                <a:spcPts val="1000"/>
              </a:spcBef>
              <a:buClr>
                <a:schemeClr val="accent2"/>
              </a:buClr>
              <a:buNone/>
            </a:pPr>
            <a:endParaRPr lang="en-US" b="0" i="0" dirty="0">
              <a:solidFill>
                <a:srgbClr val="374151"/>
              </a:solidFill>
              <a:effectLst/>
              <a:latin typeface="Söhne"/>
            </a:endParaRPr>
          </a:p>
          <a:p>
            <a:pPr marL="0" indent="0" defTabSz="914400">
              <a:lnSpc>
                <a:spcPct val="90000"/>
              </a:lnSpc>
              <a:spcBef>
                <a:spcPts val="1000"/>
              </a:spcBef>
              <a:buClr>
                <a:schemeClr val="accent2"/>
              </a:buClr>
              <a:buNone/>
            </a:pPr>
            <a:r>
              <a:rPr lang="en-US" b="0" i="0" dirty="0">
                <a:solidFill>
                  <a:srgbClr val="374151"/>
                </a:solidFill>
                <a:effectLst/>
                <a:latin typeface="Söhne"/>
              </a:rPr>
              <a:t>UNIVERSITY RESTRICTED ACCESS not to mention remote student access issues for various cloud sources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113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the pandemic, accessibility to information was limited. After several trials and errors, a customized script was created to align and automate delivery of information via multiple platforms. Students, accessing files from international locations, limited technology available, and other access issues were able to use their preferred access point, instructions, and other tools. </a:t>
            </a:r>
          </a:p>
          <a:p>
            <a:endParaRPr lang="en-US" dirty="0"/>
          </a:p>
          <a:p>
            <a:r>
              <a:rPr lang="en-US" dirty="0"/>
              <a:t>The structure of files were by year/semester followed by the Internship student, working files, tutorials, and other information, along with a delivery folder that triggers notification for QA review.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8412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This phase of the (re)processing focuses on the implementation of controls at a more micro level, which proved to take a considerable amount of time. This was the phase where students began to identify irregularities, common grammatical elements and standardization of topics, subjects, offices, names, etc…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555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Establish </a:t>
            </a:r>
            <a:r>
              <a:rPr lang="en-US" b="1" i="0" dirty="0">
                <a:solidFill>
                  <a:srgbClr val="374151"/>
                </a:solidFill>
                <a:effectLst/>
                <a:latin typeface="Söhne"/>
              </a:rPr>
              <a:t>standardized metadata index for long-term maintenance, various stages of data cleansing are necessary. </a:t>
            </a:r>
          </a:p>
          <a:p>
            <a:pPr algn="l"/>
            <a:endParaRPr lang="en-US" b="0" i="0" dirty="0">
              <a:solidFill>
                <a:srgbClr val="374151"/>
              </a:solidFill>
              <a:effectLst/>
              <a:latin typeface="Söhne"/>
            </a:endParaRPr>
          </a:p>
          <a:p>
            <a:pPr algn="l"/>
            <a:r>
              <a:rPr lang="en-US" b="0" i="0" dirty="0">
                <a:solidFill>
                  <a:srgbClr val="374151"/>
                </a:solidFill>
                <a:effectLst/>
                <a:latin typeface="Söhne"/>
              </a:rPr>
              <a:t>The existing dataset encompasses a substantial amount of information, characterized by its vast scale and complexity</a:t>
            </a:r>
          </a:p>
          <a:p>
            <a:pPr algn="l"/>
            <a:endParaRPr lang="en-US" b="0" i="0" dirty="0">
              <a:solidFill>
                <a:srgbClr val="374151"/>
              </a:solidFill>
              <a:effectLst/>
              <a:latin typeface="Söhne"/>
            </a:endParaRPr>
          </a:p>
          <a:p>
            <a:pPr algn="l"/>
            <a:r>
              <a:rPr lang="en-US" b="0" i="0" dirty="0">
                <a:solidFill>
                  <a:srgbClr val="374151"/>
                </a:solidFill>
                <a:effectLst/>
                <a:latin typeface="Söhne"/>
              </a:rPr>
              <a:t>To address these complexities, we applied the following actions: </a:t>
            </a:r>
          </a:p>
          <a:p>
            <a:pPr algn="l"/>
            <a:endParaRPr lang="en-US" b="0" i="0" dirty="0">
              <a:solidFill>
                <a:srgbClr val="374151"/>
              </a:solidFill>
              <a:effectLst/>
              <a:latin typeface="Söhne"/>
            </a:endParaRPr>
          </a:p>
          <a:p>
            <a:pPr algn="l"/>
            <a:r>
              <a:rPr lang="en-US" b="0" i="0" dirty="0">
                <a:solidFill>
                  <a:srgbClr val="374151"/>
                </a:solidFill>
                <a:effectLst/>
                <a:latin typeface="Söhne"/>
              </a:rPr>
              <a:t>1.Data cleansing produced better pattern identification once re-applied into incoming work from students</a:t>
            </a:r>
          </a:p>
          <a:p>
            <a:pPr algn="l">
              <a:buFont typeface="+mj-lt"/>
              <a:buNone/>
            </a:pPr>
            <a:endParaRPr lang="en-US" b="0" i="0" dirty="0">
              <a:solidFill>
                <a:srgbClr val="374151"/>
              </a:solidFill>
              <a:effectLst/>
              <a:latin typeface="Söhne"/>
            </a:endParaRPr>
          </a:p>
          <a:p>
            <a:pPr algn="l">
              <a:buFont typeface="+mj-lt"/>
              <a:buNone/>
            </a:pPr>
            <a:r>
              <a:rPr lang="en-US" b="0" i="0" dirty="0">
                <a:solidFill>
                  <a:srgbClr val="374151"/>
                </a:solidFill>
                <a:effectLst/>
                <a:latin typeface="Söhne"/>
              </a:rPr>
              <a:t>2. We could now develop working thesaurus or word standardization lists to maintain control over terminology</a:t>
            </a:r>
          </a:p>
          <a:p>
            <a:pPr algn="l">
              <a:buFont typeface="+mj-lt"/>
              <a:buNone/>
            </a:pPr>
            <a:endParaRPr lang="en-US" b="0" i="0" dirty="0">
              <a:solidFill>
                <a:srgbClr val="374151"/>
              </a:solidFill>
              <a:effectLst/>
              <a:latin typeface="Söhne"/>
            </a:endParaRPr>
          </a:p>
          <a:p>
            <a:pPr marL="171450" indent="-171450" algn="l">
              <a:buFont typeface="Arial" panose="020B0604020202020204" pitchFamily="34" charset="0"/>
              <a:buChar char="•"/>
            </a:pPr>
            <a:r>
              <a:rPr lang="en-US" b="0" i="0" dirty="0">
                <a:solidFill>
                  <a:srgbClr val="374151"/>
                </a:solidFill>
                <a:effectLst/>
                <a:latin typeface="Söhne"/>
              </a:rPr>
              <a:t>This helped in identification of mis-information, duplications, incorrect data for ads</a:t>
            </a:r>
          </a:p>
          <a:p>
            <a:pPr marL="171450" indent="-171450" algn="l">
              <a:buFont typeface="Arial" panose="020B0604020202020204" pitchFamily="34" charset="0"/>
              <a:buChar char="•"/>
            </a:pPr>
            <a:endParaRPr lang="en-US" b="0" i="0" dirty="0">
              <a:solidFill>
                <a:srgbClr val="374151"/>
              </a:solidFill>
              <a:effectLst/>
              <a:latin typeface="Söhne"/>
            </a:endParaRPr>
          </a:p>
          <a:p>
            <a:pPr marL="0" indent="0" algn="l">
              <a:buFont typeface="Arial" panose="020B0604020202020204" pitchFamily="34" charset="0"/>
              <a:buNone/>
            </a:pPr>
            <a:r>
              <a:rPr lang="en-US" b="0" i="0" dirty="0">
                <a:solidFill>
                  <a:srgbClr val="374151"/>
                </a:solidFill>
                <a:effectLst/>
                <a:latin typeface="Söhne"/>
              </a:rPr>
              <a:t>3. In developing the controlled vocab dataset we incorporated ICPSR codes (Inter-University Consortium for Political Science Research) to promote consistency in the classification and categorization of political science-related data AT BASE LEVEL</a:t>
            </a:r>
          </a:p>
          <a:p>
            <a:pPr marL="0" indent="0" algn="l">
              <a:buFont typeface="Arial" panose="020B0604020202020204" pitchFamily="34" charset="0"/>
              <a:buNone/>
            </a:pPr>
            <a:endParaRPr lang="en-US" b="0" i="0" dirty="0">
              <a:solidFill>
                <a:srgbClr val="374151"/>
              </a:solidFill>
              <a:effectLst/>
              <a:latin typeface="Söhne"/>
            </a:endParaRPr>
          </a:p>
          <a:p>
            <a:pPr marL="0" indent="0" algn="l">
              <a:buFont typeface="Arial" panose="020B0604020202020204" pitchFamily="34" charset="0"/>
              <a:buNone/>
            </a:pPr>
            <a:r>
              <a:rPr lang="en-US" b="0" i="0" dirty="0">
                <a:solidFill>
                  <a:srgbClr val="374151"/>
                </a:solidFill>
                <a:effectLst/>
                <a:latin typeface="Söhne"/>
              </a:rPr>
              <a:t>* This helped in identifying individuals, locations, campaigns, party affiliation, etc….(name changes, location changes, nicknames, etc…)</a:t>
            </a:r>
          </a:p>
          <a:p>
            <a:pPr algn="l">
              <a:buFont typeface="+mj-lt"/>
              <a:buNone/>
            </a:pPr>
            <a:endParaRPr lang="en-US" b="0" i="0" dirty="0">
              <a:solidFill>
                <a:srgbClr val="374151"/>
              </a:solidFill>
              <a:effectLst/>
              <a:latin typeface="Söhne"/>
            </a:endParaRPr>
          </a:p>
          <a:p>
            <a:pPr algn="l">
              <a:buFont typeface="+mj-lt"/>
              <a:buNone/>
            </a:pPr>
            <a:r>
              <a:rPr lang="en-US" b="0" i="0" dirty="0">
                <a:solidFill>
                  <a:srgbClr val="374151"/>
                </a:solidFill>
                <a:effectLst/>
                <a:latin typeface="Söhne"/>
              </a:rPr>
              <a:t>* This then allowed us to establish links between relevant data whenever feasible to enhance the reliability and interconnectedness of the metadata, allowing users to navigate between related resources seamlessly.</a:t>
            </a:r>
          </a:p>
          <a:p>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83508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E1116"/>
                </a:solidFill>
                <a:effectLst/>
                <a:latin typeface="-apple-system"/>
              </a:rPr>
              <a:t>normalization</a:t>
            </a:r>
          </a:p>
          <a:p>
            <a:pPr algn="l"/>
            <a:r>
              <a:rPr lang="en-US" b="0" i="0" dirty="0">
                <a:solidFill>
                  <a:srgbClr val="0E1116"/>
                </a:solidFill>
                <a:effectLst/>
                <a:latin typeface="-apple-system"/>
              </a:rPr>
              <a:t>In the context of this project, text normalization refers to the process of transforming text data into a standardized and consistent format. The </a:t>
            </a:r>
            <a:r>
              <a:rPr lang="en-US" b="0" i="0" u="none" strike="noStrike" dirty="0">
                <a:solidFill>
                  <a:srgbClr val="0E1116"/>
                </a:solidFill>
                <a:effectLst/>
                <a:latin typeface="-apple-system"/>
                <a:hlinkClick r:id="rId3"/>
              </a:rPr>
              <a:t>goal of text normalization</a:t>
            </a:r>
            <a:r>
              <a:rPr lang="en-US" b="0" i="0" u="none" strike="noStrike" baseline="30000" dirty="0">
                <a:solidFill>
                  <a:srgbClr val="0E1116"/>
                </a:solidFill>
                <a:effectLst/>
                <a:latin typeface="-apple-system"/>
                <a:hlinkClick r:id="rId4"/>
              </a:rPr>
              <a:t>1</a:t>
            </a:r>
            <a:r>
              <a:rPr lang="en-US" b="0" i="0" dirty="0">
                <a:solidFill>
                  <a:srgbClr val="0E1116"/>
                </a:solidFill>
                <a:effectLst/>
                <a:latin typeface="-apple-system"/>
              </a:rPr>
              <a:t> is to ensure uniformity and improve the cohesiveness of the data for long-term preservation, discoverability, and interoperability . This process involves removing or replacing certain elements in text to achieve a standard representation. By normalizing text, it becomes easier to manage and analyze data, ensuring its compatibility with various systems and facilitating its accessibility and understanding in the future.</a:t>
            </a:r>
          </a:p>
          <a:p>
            <a:pPr algn="l"/>
            <a:r>
              <a:rPr lang="en-US" b="0" i="0" dirty="0">
                <a:solidFill>
                  <a:srgbClr val="0E1116"/>
                </a:solidFill>
                <a:effectLst/>
                <a:latin typeface="-apple-system"/>
              </a:rPr>
              <a:t>The consolidation and analysis of the collection's legacy data and amalgamated inventories posed a significant challenge in establishing consistent file identification and managing administrative and descriptive metadata elements. The process of removing redundancies, correcting metadata errors, </a:t>
            </a:r>
            <a:r>
              <a:rPr lang="en-US" b="0" i="0" u="none" strike="noStrike" dirty="0">
                <a:solidFill>
                  <a:srgbClr val="0E1116"/>
                </a:solidFill>
                <a:effectLst/>
                <a:latin typeface="-apple-system"/>
                <a:hlinkClick r:id="rId5"/>
              </a:rPr>
              <a:t>resolving conflicting entries</a:t>
            </a:r>
            <a:r>
              <a:rPr lang="en-US" b="0" i="0" dirty="0">
                <a:solidFill>
                  <a:srgbClr val="0E1116"/>
                </a:solidFill>
                <a:effectLst/>
                <a:latin typeface="-apple-system"/>
              </a:rPr>
              <a:t> , and standardizing terminology, substantial improvements were made in data governance and the overall representation of the collection . An additional example of code to use at this phase of the project is </a:t>
            </a:r>
            <a:r>
              <a:rPr lang="en-US" b="0" i="0" u="none" strike="noStrike" dirty="0">
                <a:solidFill>
                  <a:srgbClr val="0E1116"/>
                </a:solidFill>
                <a:effectLst/>
                <a:latin typeface="-apple-system"/>
                <a:hlinkClick r:id="rId6"/>
              </a:rPr>
              <a:t>videohash.py</a:t>
            </a:r>
            <a:r>
              <a:rPr lang="en-US" b="0" i="0" u="none" strike="noStrike" baseline="30000" dirty="0">
                <a:solidFill>
                  <a:srgbClr val="0E1116"/>
                </a:solidFill>
                <a:effectLst/>
                <a:latin typeface="-apple-system"/>
                <a:hlinkClick r:id="rId7"/>
              </a:rPr>
              <a:t>2</a:t>
            </a:r>
            <a:r>
              <a:rPr lang="en-US" b="0" i="0" dirty="0">
                <a:solidFill>
                  <a:srgbClr val="0E1116"/>
                </a:solidFill>
                <a:effectLst/>
                <a:latin typeface="-apple-system"/>
              </a:rPr>
              <a:t>. This endeavor also led to the discovery of previously unidentified outliers, contributing to a deeper comprehension of the data corpus.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25365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E1116"/>
                </a:solidFill>
                <a:effectLst/>
                <a:latin typeface="-apple-system"/>
              </a:rPr>
              <a:t>With multiple decades separating many of the acquired materials and entirely different personnel responsible for development of the Collection, information utilized to record collection data has proven to be highly inconsistent. Identifying the most used categorization that signified a sense of order was recognized as a priority when standardizing and formatting the collection. Compiled data analysis helped uncover relationships and associations between the identification numbers and other data elements. This enabled a deeper understanding of how each identification number was utilized and interconnected within the records. During the process of integrating the collection data and formatting the available records, a closer examination revealed the need for a primary and secondary identification number. It became apparent that the P_COPY identification number served as a top-level grouping container, encompassing various item-level components referred to as OID numbers. This insight provided a deeper understanding of the hierarchical structure within the dataset and facilitated more granular analysis and organization.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9930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effectLst/>
                <a:latin typeface="Calibri" panose="020F0502020204030204" pitchFamily="34" charset="0"/>
                <a:ea typeface="Calibri" panose="020F0502020204030204" pitchFamily="34" charset="0"/>
              </a:rPr>
              <a:t>One of the repositories set for closure was the Julian P. Kanter Archive which once operated under the Communications Department </a:t>
            </a:r>
            <a:endParaRPr lang="en-US" sz="24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0423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E1116"/>
                </a:solidFill>
                <a:effectLst/>
                <a:latin typeface="-apple-system"/>
              </a:rPr>
              <a:t>With multiple decades separating many of the acquired materials and entirely different personnel responsible for development of the Collection, information utilized to record collection data has proven to be highly inconsistent. Identifying the most used categorization that signified a sense of order was recognized as a priority when standardizing and formatting the collection. Compiled data analysis helped uncover relationships and associations between the identification numbers and other data elements. This enabled a deeper understanding of how each identification number was utilized and interconnected within the records. During the process of integrating the collection data and formatting the available records, a closer examination revealed the need for a primary and secondary identification number. It became apparent that the P_COPY identification number served as a top-level grouping container, encompassing various item-level components referred to as OID numbers. This insight provided a deeper understanding of the hierarchical structure within the dataset and facilitated more granular analysis and organization.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680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is repeated throughout each phase with OUTPUTS or results until each AIM or goal has been achieved. The model allows for newly defined barriers to be addressed and solutions or controls developed. As needs or new information is discovered a closed or non-linear model would greatly affect the collection negatively breaking the cyclical flow of information in the system.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805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the </a:t>
            </a:r>
            <a:r>
              <a:rPr lang="en-US" b="1" dirty="0"/>
              <a:t>political-commercial-collection-archives </a:t>
            </a:r>
            <a:r>
              <a:rPr lang="en-US" b="0" dirty="0"/>
              <a:t>repository on Github - https://Github.com/prys0000/political-commercial-collection-archives/</a:t>
            </a:r>
            <a:endParaRPr lang="en-US" b="1"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3102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the </a:t>
            </a:r>
            <a:r>
              <a:rPr lang="en-US" b="1" dirty="0"/>
              <a:t>political-commercial-collection-archives </a:t>
            </a:r>
            <a:r>
              <a:rPr lang="en-US" b="0" dirty="0"/>
              <a:t>repository on Github - https://Github.com/prys0000/political-commercial-collection-archives/</a:t>
            </a:r>
            <a:endParaRPr lang="en-US" b="1"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6440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the </a:t>
            </a:r>
            <a:r>
              <a:rPr lang="en-US" b="1" dirty="0"/>
              <a:t>political-commercial-collection-archives </a:t>
            </a:r>
            <a:r>
              <a:rPr lang="en-US" b="0" dirty="0"/>
              <a:t>repository on Github - https://Github.com/prys0000/political-commercial-collection-archives/</a:t>
            </a:r>
            <a:endParaRPr lang="en-US" b="1"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105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the </a:t>
            </a:r>
            <a:r>
              <a:rPr lang="en-US" b="1" dirty="0"/>
              <a:t>political-commercial-collection-archives </a:t>
            </a:r>
            <a:r>
              <a:rPr lang="en-US" b="0" dirty="0"/>
              <a:t>repository on Github - https://Github.com/prys0000/political-commercial-collection-archives/</a:t>
            </a:r>
            <a:endParaRPr lang="en-US" b="1"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973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Collection was organized by umbrella headings or groups:</a:t>
            </a:r>
          </a:p>
          <a:p>
            <a:endParaRPr lang="en-US" dirty="0"/>
          </a:p>
          <a:p>
            <a:r>
              <a:rPr lang="en-US" dirty="0"/>
              <a:t>State Senate Offices</a:t>
            </a:r>
          </a:p>
          <a:p>
            <a:r>
              <a:rPr lang="en-US" dirty="0"/>
              <a:t>US Senate Offices</a:t>
            </a:r>
          </a:p>
          <a:p>
            <a:r>
              <a:rPr lang="en-US" dirty="0"/>
              <a:t>US Presidential Office</a:t>
            </a:r>
          </a:p>
          <a:p>
            <a:endParaRPr lang="en-US" dirty="0"/>
          </a:p>
          <a:p>
            <a:r>
              <a:rPr lang="en-US" dirty="0"/>
              <a:t>But also</a:t>
            </a:r>
          </a:p>
          <a:p>
            <a:endParaRPr lang="en-US" dirty="0"/>
          </a:p>
          <a:p>
            <a:r>
              <a:rPr lang="en-US" dirty="0"/>
              <a:t>City and County Offices</a:t>
            </a:r>
          </a:p>
          <a:p>
            <a:r>
              <a:rPr lang="en-US" dirty="0"/>
              <a:t>Ballots and Issues</a:t>
            </a:r>
          </a:p>
          <a:p>
            <a:r>
              <a:rPr lang="en-US" dirty="0"/>
              <a:t>‘Other Offices”</a:t>
            </a:r>
          </a:p>
          <a:p>
            <a:endParaRPr lang="en-US" dirty="0"/>
          </a:p>
          <a:p>
            <a:endParaRPr lang="en-US" dirty="0"/>
          </a:p>
          <a:p>
            <a:r>
              <a:rPr lang="en-US" dirty="0"/>
              <a:t>Likewise Parties included the most commonly seen and everything else was blank or ‘other’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406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Collection was organized by umbrella headings or groups:</a:t>
            </a:r>
          </a:p>
          <a:p>
            <a:endParaRPr lang="en-US" dirty="0"/>
          </a:p>
          <a:p>
            <a:r>
              <a:rPr lang="en-US" dirty="0"/>
              <a:t>State Senate Offices</a:t>
            </a:r>
          </a:p>
          <a:p>
            <a:r>
              <a:rPr lang="en-US" dirty="0"/>
              <a:t>US Senate Offices</a:t>
            </a:r>
          </a:p>
          <a:p>
            <a:r>
              <a:rPr lang="en-US" dirty="0"/>
              <a:t>US Presidential Office</a:t>
            </a:r>
          </a:p>
          <a:p>
            <a:endParaRPr lang="en-US" dirty="0"/>
          </a:p>
          <a:p>
            <a:r>
              <a:rPr lang="en-US" dirty="0"/>
              <a:t>But also</a:t>
            </a:r>
          </a:p>
          <a:p>
            <a:endParaRPr lang="en-US" dirty="0"/>
          </a:p>
          <a:p>
            <a:r>
              <a:rPr lang="en-US" dirty="0"/>
              <a:t>City and County Offices</a:t>
            </a:r>
          </a:p>
          <a:p>
            <a:r>
              <a:rPr lang="en-US" dirty="0"/>
              <a:t>Ballots and Issues</a:t>
            </a:r>
          </a:p>
          <a:p>
            <a:r>
              <a:rPr lang="en-US" dirty="0"/>
              <a:t>‘Other Offices”</a:t>
            </a:r>
          </a:p>
          <a:p>
            <a:endParaRPr lang="en-US" dirty="0"/>
          </a:p>
          <a:p>
            <a:endParaRPr lang="en-US" dirty="0"/>
          </a:p>
          <a:p>
            <a:r>
              <a:rPr lang="en-US" dirty="0"/>
              <a:t>Likewise, Parties included the most commonly seen and everything else was blank or ‘other’</a:t>
            </a:r>
          </a:p>
          <a:p>
            <a:endParaRPr lang="en-US" dirty="0"/>
          </a:p>
          <a:p>
            <a:r>
              <a:rPr lang="en-US" dirty="0"/>
              <a:t>As we processed the Collection, we quickly recognized the need to develop more comprehensive hierarchy</a:t>
            </a:r>
          </a:p>
          <a:p>
            <a:endParaRPr lang="en-US" dirty="0"/>
          </a:p>
          <a:p>
            <a:r>
              <a:rPr lang="en-US" dirty="0"/>
              <a:t>Sub-series were created to identify which City and County Office – which Education Offices – Which Other Offices</a:t>
            </a:r>
          </a:p>
          <a:p>
            <a:endParaRPr lang="en-US" dirty="0"/>
          </a:p>
          <a:p>
            <a:r>
              <a:rPr lang="en-US" dirty="0"/>
              <a:t>I am not going to address the latter phases or current phases of the project this afternoon, but this is ongoing as we re-digitize or migrate the ads as we have noticed automated detection models have confused particular ads that do not state the office**</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302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is the same for parties, and all other sub-groupings</a:t>
            </a:r>
          </a:p>
          <a:p>
            <a:endParaRPr lang="en-US" dirty="0"/>
          </a:p>
          <a:p>
            <a:r>
              <a:rPr lang="en-US" dirty="0"/>
              <a:t>Obviously, the dataset rapidly expanded</a:t>
            </a:r>
          </a:p>
          <a:p>
            <a:endParaRPr lang="en-US" dirty="0"/>
          </a:p>
          <a:p>
            <a:r>
              <a:rPr lang="en-US" dirty="0"/>
              <a:t>As you can see the increase in data included identification of accurate parties. Tens of thousands of ads did not have identification or inaccurate identification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193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It is important to mention that the Collection is stored in many diverse formats, adding further complexities to its management. </a:t>
            </a:r>
          </a:p>
          <a:p>
            <a:endParaRPr lang="en-US" b="0" i="0" dirty="0">
              <a:solidFill>
                <a:srgbClr val="374151"/>
              </a:solidFill>
              <a:effectLst/>
              <a:latin typeface="Söhne"/>
            </a:endParaRPr>
          </a:p>
          <a:p>
            <a:r>
              <a:rPr lang="en-US" b="0" i="0" dirty="0">
                <a:solidFill>
                  <a:srgbClr val="374151"/>
                </a:solidFill>
                <a:effectLst/>
                <a:latin typeface="Söhne"/>
              </a:rPr>
              <a:t>However, I want to emphasize that despite these challenges, </a:t>
            </a:r>
            <a:r>
              <a:rPr lang="en-US" b="1" i="0" dirty="0">
                <a:solidFill>
                  <a:srgbClr val="374151"/>
                </a:solidFill>
                <a:effectLst/>
                <a:latin typeface="Söhne"/>
              </a:rPr>
              <a:t>I have a strong passion for this work – my true love</a:t>
            </a:r>
            <a:endParaRPr lang="en-US"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930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lists sent to the Center in 2019-2021 included </a:t>
            </a:r>
            <a:r>
              <a:rPr lang="en-US" sz="1800" b="1" dirty="0">
                <a:effectLst/>
                <a:latin typeface="Times New Roman" panose="02020603050405020304" pitchFamily="18" charset="0"/>
                <a:ea typeface="Times New Roman" panose="02020603050405020304" pitchFamily="18" charset="0"/>
              </a:rPr>
              <a:t>numerous thousands of individual lists, catalogs and notes that contained information about the advertisements</a:t>
            </a:r>
            <a:r>
              <a:rPr lang="en-US" sz="1800" dirty="0">
                <a:effectLst/>
                <a:latin typeface="Times New Roman" panose="02020603050405020304" pitchFamily="18" charset="0"/>
                <a:ea typeface="Times New Roman" panose="02020603050405020304" pitchFamily="18" charset="0"/>
              </a:rPr>
              <a:t>. </a:t>
            </a:r>
          </a:p>
          <a:p>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However, these documents </a:t>
            </a:r>
            <a:r>
              <a:rPr lang="en-US" sz="1800" b="1" dirty="0">
                <a:effectLst/>
                <a:latin typeface="Times New Roman" panose="02020603050405020304" pitchFamily="18" charset="0"/>
                <a:ea typeface="Times New Roman" panose="02020603050405020304" pitchFamily="18" charset="0"/>
              </a:rPr>
              <a:t>varied in formats and stored across several mediums and locations, including paper, internal and external hard drives, servers, cloud storage and local networks</a:t>
            </a:r>
            <a:r>
              <a:rPr lang="en-US" sz="1800" dirty="0">
                <a:effectLst/>
                <a:latin typeface="Times New Roman" panose="02020603050405020304" pitchFamily="18" charset="0"/>
                <a:ea typeface="Times New Roman" panose="02020603050405020304" pitchFamily="18" charset="0"/>
              </a:rPr>
              <a:t>. </a:t>
            </a:r>
          </a:p>
          <a:p>
            <a:endParaRPr lang="en-US"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The ‘master’ inventory offered to the Center from PCC management consisted of a </a:t>
            </a:r>
            <a:r>
              <a:rPr lang="en-US" sz="1800" b="1" dirty="0">
                <a:effectLst/>
                <a:latin typeface="Times New Roman" panose="02020603050405020304" pitchFamily="18" charset="0"/>
                <a:ea typeface="Times New Roman" panose="02020603050405020304" pitchFamily="18" charset="0"/>
              </a:rPr>
              <a:t>partial amalgamation of data collected by students from the late 1980s through 2018</a:t>
            </a:r>
            <a:r>
              <a:rPr lang="en-US" sz="1800" dirty="0">
                <a:effectLst/>
                <a:latin typeface="Times New Roman" panose="02020603050405020304" pitchFamily="18" charset="0"/>
                <a:ea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5828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rPr>
              <a:t>A comprehensive catalog created in </a:t>
            </a:r>
            <a:r>
              <a:rPr lang="en-US" sz="1200" b="1" dirty="0">
                <a:effectLst/>
                <a:latin typeface="Calibri" panose="020F0502020204030204" pitchFamily="34" charset="0"/>
                <a:ea typeface="Calibri" panose="020F0502020204030204" pitchFamily="34" charset="0"/>
              </a:rPr>
              <a:t>1990 documented by original order with the addition of OCLC access number</a:t>
            </a:r>
            <a:r>
              <a:rPr lang="en-US" sz="1200" dirty="0">
                <a:effectLst/>
                <a:latin typeface="Calibri" panose="020F0502020204030204" pitchFamily="34" charset="0"/>
                <a:ea typeface="Calibri" panose="020F0502020204030204" pitchFamily="34" charset="0"/>
              </a:rPr>
              <a:t>, </a:t>
            </a:r>
            <a:r>
              <a:rPr lang="en-US" sz="1200" b="1" u="sng" dirty="0">
                <a:effectLst/>
                <a:latin typeface="Calibri" panose="020F0502020204030204" pitchFamily="34" charset="0"/>
                <a:ea typeface="Calibri" panose="020F0502020204030204" pitchFamily="34" charset="0"/>
              </a:rPr>
              <a:t>if available</a:t>
            </a:r>
            <a:r>
              <a:rPr lang="en-US" sz="1200" dirty="0">
                <a:effectLst/>
                <a:latin typeface="Calibri" panose="020F0502020204030204" pitchFamily="34" charset="0"/>
                <a:ea typeface="Calibri" panose="020F0502020204030204" pitchFamily="34" charset="0"/>
              </a:rPr>
              <a:t>, which was assigned using the Archives and Manuscript Control format (AMC)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rPr>
              <a:t>Frequently, </a:t>
            </a:r>
            <a:r>
              <a:rPr lang="en-US" sz="1200" b="1" dirty="0">
                <a:effectLst/>
                <a:latin typeface="Calibri" panose="020F0502020204030204" pitchFamily="34" charset="0"/>
                <a:ea typeface="Calibri" panose="020F0502020204030204" pitchFamily="34" charset="0"/>
              </a:rPr>
              <a:t>item level descriptive data were absent and with limited legacy metadata</a:t>
            </a:r>
            <a:r>
              <a:rPr lang="en-US" sz="1200" dirty="0">
                <a:effectLst/>
                <a:latin typeface="Calibri" panose="020F0502020204030204" pitchFamily="34" charset="0"/>
                <a:ea typeface="Calibri" panose="020F0502020204030204" pitchFamily="34"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We do not know why this was done and have no documentation.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856F3E-FB9D-45F9-90C6-02C1E353A87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6761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2FDDC0EC-2E50-4967-B27F-B06BFA403C7D}" type="datetimeFigureOut">
              <a:rPr lang="en-US" smtClean="0"/>
              <a:t>7/24/2023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A8B2B9D-DF7A-449F-B0DA-4E8329404BEA}" type="slidenum">
              <a:rPr lang="en-US" smtClean="0"/>
              <a:t>‹#›</a:t>
            </a:fld>
            <a:endParaRPr lang="en-US" dirty="0"/>
          </a:p>
        </p:txBody>
      </p:sp>
    </p:spTree>
    <p:extLst>
      <p:ext uri="{BB962C8B-B14F-4D97-AF65-F5344CB8AC3E}">
        <p14:creationId xmlns:p14="http://schemas.microsoft.com/office/powerpoint/2010/main" val="114576690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DDC0EC-2E50-4967-B27F-B06BFA403C7D}" type="datetimeFigureOut">
              <a:rPr lang="en-US" smtClean="0"/>
              <a:t>7/24/2023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A8B2B9D-DF7A-449F-B0DA-4E8329404BEA}" type="slidenum">
              <a:rPr lang="en-US" smtClean="0"/>
              <a:t>‹#›</a:t>
            </a:fld>
            <a:endParaRPr lang="en-US" dirty="0"/>
          </a:p>
        </p:txBody>
      </p:sp>
    </p:spTree>
    <p:extLst>
      <p:ext uri="{BB962C8B-B14F-4D97-AF65-F5344CB8AC3E}">
        <p14:creationId xmlns:p14="http://schemas.microsoft.com/office/powerpoint/2010/main" val="1908832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DDC0EC-2E50-4967-B27F-B06BFA403C7D}" type="datetimeFigureOut">
              <a:rPr lang="en-US" smtClean="0"/>
              <a:t>7/24/2023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A8B2B9D-DF7A-449F-B0DA-4E8329404BEA}" type="slidenum">
              <a:rPr lang="en-US" smtClean="0"/>
              <a:t>‹#›</a:t>
            </a:fld>
            <a:endParaRPr lang="en-US" dirty="0"/>
          </a:p>
        </p:txBody>
      </p:sp>
    </p:spTree>
    <p:extLst>
      <p:ext uri="{BB962C8B-B14F-4D97-AF65-F5344CB8AC3E}">
        <p14:creationId xmlns:p14="http://schemas.microsoft.com/office/powerpoint/2010/main" val="341898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DDC0EC-2E50-4967-B27F-B06BFA403C7D}" type="datetimeFigureOut">
              <a:rPr lang="en-US" smtClean="0"/>
              <a:t>7/24/2023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A8B2B9D-DF7A-449F-B0DA-4E8329404BEA}" type="slidenum">
              <a:rPr lang="en-US" smtClean="0"/>
              <a:t>‹#›</a:t>
            </a:fld>
            <a:endParaRPr lang="en-US" dirty="0"/>
          </a:p>
        </p:txBody>
      </p:sp>
    </p:spTree>
    <p:extLst>
      <p:ext uri="{BB962C8B-B14F-4D97-AF65-F5344CB8AC3E}">
        <p14:creationId xmlns:p14="http://schemas.microsoft.com/office/powerpoint/2010/main" val="1451501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2FDDC0EC-2E50-4967-B27F-B06BFA403C7D}" type="datetimeFigureOut">
              <a:rPr lang="en-US" smtClean="0"/>
              <a:t>7/24/2023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A8B2B9D-DF7A-449F-B0DA-4E8329404BEA}" type="slidenum">
              <a:rPr lang="en-US" smtClean="0"/>
              <a:t>‹#›</a:t>
            </a:fld>
            <a:endParaRPr lang="en-US" dirty="0"/>
          </a:p>
        </p:txBody>
      </p:sp>
    </p:spTree>
    <p:extLst>
      <p:ext uri="{BB962C8B-B14F-4D97-AF65-F5344CB8AC3E}">
        <p14:creationId xmlns:p14="http://schemas.microsoft.com/office/powerpoint/2010/main" val="353062090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FDDC0EC-2E50-4967-B27F-B06BFA403C7D}" type="datetimeFigureOut">
              <a:rPr lang="en-US" smtClean="0"/>
              <a:t>7/24/2023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A8B2B9D-DF7A-449F-B0DA-4E8329404BEA}" type="slidenum">
              <a:rPr lang="en-US" smtClean="0"/>
              <a:t>‹#›</a:t>
            </a:fld>
            <a:endParaRPr lang="en-US" dirty="0"/>
          </a:p>
        </p:txBody>
      </p:sp>
    </p:spTree>
    <p:extLst>
      <p:ext uri="{BB962C8B-B14F-4D97-AF65-F5344CB8AC3E}">
        <p14:creationId xmlns:p14="http://schemas.microsoft.com/office/powerpoint/2010/main" val="291514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2FDDC0EC-2E50-4967-B27F-B06BFA403C7D}" type="datetimeFigureOut">
              <a:rPr lang="en-US" smtClean="0"/>
              <a:t>7/24/2023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A8B2B9D-DF7A-449F-B0DA-4E8329404BEA}"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08246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DDC0EC-2E50-4967-B27F-B06BFA403C7D}" type="datetimeFigureOut">
              <a:rPr lang="en-US" smtClean="0"/>
              <a:t>7/24/2023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A8B2B9D-DF7A-449F-B0DA-4E8329404BEA}" type="slidenum">
              <a:rPr lang="en-US" smtClean="0"/>
              <a:t>‹#›</a:t>
            </a:fld>
            <a:endParaRPr lang="en-US" dirty="0"/>
          </a:p>
        </p:txBody>
      </p:sp>
    </p:spTree>
    <p:extLst>
      <p:ext uri="{BB962C8B-B14F-4D97-AF65-F5344CB8AC3E}">
        <p14:creationId xmlns:p14="http://schemas.microsoft.com/office/powerpoint/2010/main" val="3751584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DDC0EC-2E50-4967-B27F-B06BFA403C7D}" type="datetimeFigureOut">
              <a:rPr lang="en-US" smtClean="0"/>
              <a:t>7/24/2023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A8B2B9D-DF7A-449F-B0DA-4E8329404BEA}" type="slidenum">
              <a:rPr lang="en-US" smtClean="0"/>
              <a:t>‹#›</a:t>
            </a:fld>
            <a:endParaRPr lang="en-US" dirty="0"/>
          </a:p>
        </p:txBody>
      </p:sp>
    </p:spTree>
    <p:extLst>
      <p:ext uri="{BB962C8B-B14F-4D97-AF65-F5344CB8AC3E}">
        <p14:creationId xmlns:p14="http://schemas.microsoft.com/office/powerpoint/2010/main" val="4273685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2FDDC0EC-2E50-4967-B27F-B06BFA403C7D}" type="datetimeFigureOut">
              <a:rPr lang="en-US" smtClean="0"/>
              <a:t>7/24/2023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DA8B2B9D-DF7A-449F-B0DA-4E8329404BEA}" type="slidenum">
              <a:rPr lang="en-US" smtClean="0"/>
              <a:t>‹#›</a:t>
            </a:fld>
            <a:endParaRPr lang="en-US" dirty="0"/>
          </a:p>
        </p:txBody>
      </p:sp>
    </p:spTree>
    <p:extLst>
      <p:ext uri="{BB962C8B-B14F-4D97-AF65-F5344CB8AC3E}">
        <p14:creationId xmlns:p14="http://schemas.microsoft.com/office/powerpoint/2010/main" val="296723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FDDC0EC-2E50-4967-B27F-B06BFA403C7D}" type="datetimeFigureOut">
              <a:rPr lang="en-US" smtClean="0"/>
              <a:t>7/24/2023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DA8B2B9D-DF7A-449F-B0DA-4E8329404BEA}" type="slidenum">
              <a:rPr lang="en-US" smtClean="0"/>
              <a:t>‹#›</a:t>
            </a:fld>
            <a:endParaRPr lang="en-US" dirty="0"/>
          </a:p>
        </p:txBody>
      </p:sp>
    </p:spTree>
    <p:extLst>
      <p:ext uri="{BB962C8B-B14F-4D97-AF65-F5344CB8AC3E}">
        <p14:creationId xmlns:p14="http://schemas.microsoft.com/office/powerpoint/2010/main" val="431406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2FDDC0EC-2E50-4967-B27F-B06BFA403C7D}" type="datetimeFigureOut">
              <a:rPr lang="en-US" smtClean="0"/>
              <a:t>7/24/2023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A8B2B9D-DF7A-449F-B0DA-4E8329404BEA}" type="slidenum">
              <a:rPr lang="en-US" smtClean="0"/>
              <a:t>‹#›</a:t>
            </a:fld>
            <a:endParaRPr lang="en-US" dirty="0"/>
          </a:p>
        </p:txBody>
      </p:sp>
    </p:spTree>
    <p:extLst>
      <p:ext uri="{BB962C8B-B14F-4D97-AF65-F5344CB8AC3E}">
        <p14:creationId xmlns:p14="http://schemas.microsoft.com/office/powerpoint/2010/main" val="6265729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microsoft.com/office/2007/relationships/hdphoto" Target="../media/hdphoto5.wdp"/></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microsoft.com/office/2007/relationships/hdphoto" Target="../media/hdphoto6.wdp"/></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prys0000/political-commercial-collection-archives/blob/main/radio%20documents/combo-replace-add-class.py"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prys0000/political-commercial-collection-archives/blob/main/initial-codes-processes/names-abbrv-fuzzycomp-C.py"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github.com/prys0000/political-commercial-collection-archives/blob/main/radio%20documents/combo-replace-add-class.py"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prys0000/political-commercial-collection-archives/blob/main/initial-codes-processes/QA-1.py"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loc.gov/static/programs/national-film-preservation-board/documents/tvoklahoma.pdf" TargetMode="External"/><Relationship Id="rId2" Type="http://schemas.openxmlformats.org/officeDocument/2006/relationships/hyperlink" Target="https://s-lib024.lib.uiowa.edu/campaignvids/index.html" TargetMode="External"/><Relationship Id="rId1" Type="http://schemas.openxmlformats.org/officeDocument/2006/relationships/slideLayout" Target="../slideLayouts/slideLayout2.xml"/><Relationship Id="rId6" Type="http://schemas.openxmlformats.org/officeDocument/2006/relationships/hyperlink" Target="https://web.archive.org/web/20040808193404/http:/www.ou.edu/pccenter/newsrelease.htm" TargetMode="External"/><Relationship Id="rId5" Type="http://schemas.openxmlformats.org/officeDocument/2006/relationships/hyperlink" Target="https://journals.sagepub.com/doi/full/10.1177/15501906211052720" TargetMode="External"/><Relationship Id="rId4" Type="http://schemas.openxmlformats.org/officeDocument/2006/relationships/hyperlink" Target="https://github.com/prys0000/political-commercial-collection-archive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VyGr3qiEzag" TargetMode="External"/><Relationship Id="rId2" Type="http://schemas.openxmlformats.org/officeDocument/2006/relationships/hyperlink" Target="https://youtu.be/VyGr3qiEzag" TargetMode="Externa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youtu.be/8CrUwzDEp0Y"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youtu.be/CHf_T-XizFQ"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hyperlink" Target="https://s-lib024.lib.uiowa.edu/campaignvids/index.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7B188-A747-D339-F4D6-4E814FBB9497}"/>
              </a:ext>
            </a:extLst>
          </p:cNvPr>
          <p:cNvSpPr>
            <a:spLocks noGrp="1"/>
          </p:cNvSpPr>
          <p:nvPr>
            <p:ph type="title"/>
          </p:nvPr>
        </p:nvSpPr>
        <p:spPr>
          <a:xfrm>
            <a:off x="2092590" y="2270298"/>
            <a:ext cx="7729728" cy="1188720"/>
          </a:xfrm>
        </p:spPr>
        <p:txBody>
          <a:bodyPr/>
          <a:lstStyle/>
          <a:p>
            <a:r>
              <a:rPr lang="en-US" dirty="0"/>
              <a:t>Julian P. Kanter Political Commercial Collection</a:t>
            </a:r>
          </a:p>
        </p:txBody>
      </p:sp>
    </p:spTree>
    <p:extLst>
      <p:ext uri="{BB962C8B-B14F-4D97-AF65-F5344CB8AC3E}">
        <p14:creationId xmlns:p14="http://schemas.microsoft.com/office/powerpoint/2010/main" val="848876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E0EC4E-B451-C292-2DF2-86FBFA6AA9BB}"/>
              </a:ext>
            </a:extLst>
          </p:cNvPr>
          <p:cNvSpPr>
            <a:spLocks noGrp="1"/>
          </p:cNvSpPr>
          <p:nvPr>
            <p:ph idx="1"/>
          </p:nvPr>
        </p:nvSpPr>
        <p:spPr>
          <a:xfrm>
            <a:off x="1532143" y="2838977"/>
            <a:ext cx="9127713" cy="1598461"/>
          </a:xfrm>
          <a:effectLst>
            <a:outerShdw blurRad="25400" dist="38100" dir="2700000" sx="99000" sy="99000" algn="tl" rotWithShape="0">
              <a:prstClr val="black">
                <a:alpha val="55000"/>
              </a:prstClr>
            </a:outerShdw>
          </a:effectLst>
        </p:spPr>
        <p:txBody>
          <a:bodyPr>
            <a:noAutofit/>
          </a:bodyPr>
          <a:lstStyle/>
          <a:p>
            <a:pPr marL="0" indent="0" algn="ctr">
              <a:lnSpc>
                <a:spcPct val="150000"/>
              </a:lnSpc>
              <a:buNone/>
            </a:pPr>
            <a:r>
              <a:rPr lang="en-US" sz="3200" b="1" i="0" dirty="0">
                <a:solidFill>
                  <a:srgbClr val="0E1116"/>
                </a:solidFill>
                <a:latin typeface="-apple-system"/>
              </a:rPr>
              <a:t>Provide reliable content for collaborator analysis. </a:t>
            </a:r>
            <a:endParaRPr lang="en-US" sz="3200" b="1" dirty="0">
              <a:latin typeface="+mj-lt"/>
              <a:cs typeface="Calibri" panose="020F0502020204030204" pitchFamily="34" charset="0"/>
            </a:endParaRPr>
          </a:p>
        </p:txBody>
      </p:sp>
      <p:sp>
        <p:nvSpPr>
          <p:cNvPr id="6" name="Title 1">
            <a:extLst>
              <a:ext uri="{FF2B5EF4-FFF2-40B4-BE49-F238E27FC236}">
                <a16:creationId xmlns:a16="http://schemas.microsoft.com/office/drawing/2014/main" id="{8749E6C3-A9F5-7B75-C7B5-7BD5895A1B17}"/>
              </a:ext>
            </a:extLst>
          </p:cNvPr>
          <p:cNvSpPr>
            <a:spLocks noGrp="1"/>
          </p:cNvSpPr>
          <p:nvPr>
            <p:ph type="title"/>
          </p:nvPr>
        </p:nvSpPr>
        <p:spPr>
          <a:xfrm>
            <a:off x="1735136" y="976946"/>
            <a:ext cx="8721725" cy="883282"/>
          </a:xfrm>
        </p:spPr>
        <p:txBody>
          <a:bodyPr lIns="182880" tIns="548640">
            <a:normAutofit fontScale="90000"/>
          </a:bodyPr>
          <a:lstStyle/>
          <a:p>
            <a:r>
              <a:rPr lang="en-US" sz="2800" b="0" i="0" dirty="0">
                <a:solidFill>
                  <a:srgbClr val="0E1116"/>
                </a:solidFill>
                <a:effectLst/>
                <a:latin typeface="-apple-system"/>
              </a:rPr>
              <a:t>The Centers' task focused on the first aim</a:t>
            </a:r>
            <a:br>
              <a:rPr lang="en-US" sz="2800" dirty="0">
                <a:latin typeface="+mj-lt"/>
              </a:rPr>
            </a:br>
            <a:endParaRPr lang="en-US" dirty="0"/>
          </a:p>
        </p:txBody>
      </p:sp>
    </p:spTree>
    <p:extLst>
      <p:ext uri="{BB962C8B-B14F-4D97-AF65-F5344CB8AC3E}">
        <p14:creationId xmlns:p14="http://schemas.microsoft.com/office/powerpoint/2010/main" val="1556682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lowchart: Process 50">
            <a:extLst>
              <a:ext uri="{FF2B5EF4-FFF2-40B4-BE49-F238E27FC236}">
                <a16:creationId xmlns:a16="http://schemas.microsoft.com/office/drawing/2014/main" id="{CC4B89CA-E787-23F6-8B8C-B435977D0B38}"/>
              </a:ext>
            </a:extLst>
          </p:cNvPr>
          <p:cNvSpPr/>
          <p:nvPr/>
        </p:nvSpPr>
        <p:spPr>
          <a:xfrm>
            <a:off x="974035" y="3790883"/>
            <a:ext cx="4630784" cy="697379"/>
          </a:xfrm>
          <a:prstGeom prst="flowChartProcess">
            <a:avLst/>
          </a:prstGeom>
          <a:solidFill>
            <a:srgbClr val="FF0000">
              <a:alpha val="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36" name="Rectangle 35">
            <a:extLst>
              <a:ext uri="{FF2B5EF4-FFF2-40B4-BE49-F238E27FC236}">
                <a16:creationId xmlns:a16="http://schemas.microsoft.com/office/drawing/2014/main" id="{672D9C8A-1312-4A5B-2D05-0561E8450975}"/>
              </a:ext>
            </a:extLst>
          </p:cNvPr>
          <p:cNvSpPr/>
          <p:nvPr/>
        </p:nvSpPr>
        <p:spPr>
          <a:xfrm>
            <a:off x="7202143" y="3954561"/>
            <a:ext cx="4217914" cy="47707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cxnSp>
        <p:nvCxnSpPr>
          <p:cNvPr id="18" name="Straight Connector 17">
            <a:extLst>
              <a:ext uri="{FF2B5EF4-FFF2-40B4-BE49-F238E27FC236}">
                <a16:creationId xmlns:a16="http://schemas.microsoft.com/office/drawing/2014/main" id="{4DC1FEDB-06B5-25E9-E0BC-F65CE29AD444}"/>
              </a:ext>
            </a:extLst>
          </p:cNvPr>
          <p:cNvCxnSpPr>
            <a:cxnSpLocks/>
          </p:cNvCxnSpPr>
          <p:nvPr/>
        </p:nvCxnSpPr>
        <p:spPr>
          <a:xfrm rot="10800000" flipH="1" flipV="1">
            <a:off x="4781563" y="2640938"/>
            <a:ext cx="1" cy="1414730"/>
          </a:xfrm>
          <a:prstGeom prst="line">
            <a:avLst/>
          </a:prstGeom>
          <a:ln>
            <a:head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8C63CB1-DFB0-FBCE-B83B-73D9457BADA6}"/>
              </a:ext>
            </a:extLst>
          </p:cNvPr>
          <p:cNvCxnSpPr>
            <a:cxnSpLocks/>
          </p:cNvCxnSpPr>
          <p:nvPr/>
        </p:nvCxnSpPr>
        <p:spPr>
          <a:xfrm rot="10800000" flipH="1" flipV="1">
            <a:off x="9549534" y="2526119"/>
            <a:ext cx="1" cy="1711823"/>
          </a:xfrm>
          <a:prstGeom prst="line">
            <a:avLst/>
          </a:prstGeom>
          <a:ln>
            <a:headEnd type="ova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A389FAF-F9BB-784A-2892-20223C400BB8}"/>
              </a:ext>
            </a:extLst>
          </p:cNvPr>
          <p:cNvCxnSpPr>
            <a:cxnSpLocks/>
          </p:cNvCxnSpPr>
          <p:nvPr/>
        </p:nvCxnSpPr>
        <p:spPr>
          <a:xfrm flipH="1" flipV="1">
            <a:off x="5901379" y="4237559"/>
            <a:ext cx="1" cy="798580"/>
          </a:xfrm>
          <a:prstGeom prst="line">
            <a:avLst/>
          </a:prstGeom>
          <a:ln>
            <a:head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CED34A0-8097-B720-A9FF-D907EAAB2DAE}"/>
              </a:ext>
            </a:extLst>
          </p:cNvPr>
          <p:cNvCxnSpPr>
            <a:cxnSpLocks/>
          </p:cNvCxnSpPr>
          <p:nvPr/>
        </p:nvCxnSpPr>
        <p:spPr>
          <a:xfrm flipH="1" flipV="1">
            <a:off x="3654520" y="4219015"/>
            <a:ext cx="1" cy="372542"/>
          </a:xfrm>
          <a:prstGeom prst="line">
            <a:avLst/>
          </a:prstGeom>
          <a:ln>
            <a:headEnd type="ova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E0EC4E-B451-C292-2DF2-86FBFA6AA9BB}"/>
              </a:ext>
            </a:extLst>
          </p:cNvPr>
          <p:cNvSpPr>
            <a:spLocks noGrp="1"/>
          </p:cNvSpPr>
          <p:nvPr>
            <p:ph idx="1"/>
          </p:nvPr>
        </p:nvSpPr>
        <p:spPr>
          <a:xfrm>
            <a:off x="528312" y="2810419"/>
            <a:ext cx="2552839" cy="1143224"/>
          </a:xfrm>
        </p:spPr>
        <p:txBody>
          <a:bodyPr>
            <a:noAutofit/>
          </a:bodyPr>
          <a:lstStyle/>
          <a:p>
            <a:pPr marL="0" indent="0">
              <a:spcBef>
                <a:spcPts val="400"/>
              </a:spcBef>
              <a:buNone/>
            </a:pPr>
            <a:r>
              <a:rPr lang="en-US" sz="1200" b="1" i="1" dirty="0">
                <a:effectLst/>
                <a:latin typeface="Calibri" panose="020F0502020204030204" pitchFamily="34" charset="0"/>
                <a:ea typeface="Calibri" panose="020F0502020204030204" pitchFamily="34" charset="0"/>
              </a:rPr>
              <a:t>Spring of 2019</a:t>
            </a:r>
          </a:p>
          <a:p>
            <a:pPr>
              <a:spcBef>
                <a:spcPts val="400"/>
              </a:spcBef>
            </a:pPr>
            <a:r>
              <a:rPr lang="en-US" sz="1000" dirty="0">
                <a:effectLst/>
                <a:latin typeface="Calibri" panose="020F0502020204030204" pitchFamily="34" charset="0"/>
                <a:ea typeface="Calibri" panose="020F0502020204030204" pitchFamily="34" charset="0"/>
              </a:rPr>
              <a:t>University of Oklahoma experienced financial issues contributing to closing or cutting funding for campus collecting repositories</a:t>
            </a:r>
            <a:endParaRPr lang="en-US" sz="1000" b="1" dirty="0">
              <a:latin typeface="+mj-lt"/>
              <a:cs typeface="Calibri" panose="020F0502020204030204" pitchFamily="34" charset="0"/>
            </a:endParaRPr>
          </a:p>
        </p:txBody>
      </p:sp>
      <p:sp>
        <p:nvSpPr>
          <p:cNvPr id="6" name="Title 1">
            <a:extLst>
              <a:ext uri="{FF2B5EF4-FFF2-40B4-BE49-F238E27FC236}">
                <a16:creationId xmlns:a16="http://schemas.microsoft.com/office/drawing/2014/main" id="{8749E6C3-A9F5-7B75-C7B5-7BD5895A1B17}"/>
              </a:ext>
            </a:extLst>
          </p:cNvPr>
          <p:cNvSpPr>
            <a:spLocks noGrp="1"/>
          </p:cNvSpPr>
          <p:nvPr>
            <p:ph type="title"/>
          </p:nvPr>
        </p:nvSpPr>
        <p:spPr>
          <a:xfrm>
            <a:off x="1220856" y="626166"/>
            <a:ext cx="9750287" cy="883282"/>
          </a:xfrm>
        </p:spPr>
        <p:txBody>
          <a:bodyPr lIns="182880" tIns="274320">
            <a:normAutofit fontScale="90000"/>
          </a:bodyPr>
          <a:lstStyle/>
          <a:p>
            <a:r>
              <a:rPr lang="en-US" sz="2800" b="0" i="0" dirty="0">
                <a:solidFill>
                  <a:srgbClr val="0E1116"/>
                </a:solidFill>
                <a:effectLst/>
                <a:latin typeface="-apple-system"/>
              </a:rPr>
              <a:t>Quick background and relationship with collection</a:t>
            </a:r>
            <a:endParaRPr lang="en-US" dirty="0"/>
          </a:p>
        </p:txBody>
      </p:sp>
      <p:sp>
        <p:nvSpPr>
          <p:cNvPr id="5" name="Minus Sign 4">
            <a:extLst>
              <a:ext uri="{FF2B5EF4-FFF2-40B4-BE49-F238E27FC236}">
                <a16:creationId xmlns:a16="http://schemas.microsoft.com/office/drawing/2014/main" id="{53EE42D9-CA56-7EF5-17AC-59FE430B4E34}"/>
              </a:ext>
            </a:extLst>
          </p:cNvPr>
          <p:cNvSpPr/>
          <p:nvPr/>
        </p:nvSpPr>
        <p:spPr>
          <a:xfrm>
            <a:off x="-1454691" y="3882923"/>
            <a:ext cx="14832459" cy="640080"/>
          </a:xfrm>
          <a:prstGeom prst="mathMinus">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cxnSp>
        <p:nvCxnSpPr>
          <p:cNvPr id="9" name="Straight Connector 8">
            <a:extLst>
              <a:ext uri="{FF2B5EF4-FFF2-40B4-BE49-F238E27FC236}">
                <a16:creationId xmlns:a16="http://schemas.microsoft.com/office/drawing/2014/main" id="{DF5EB44B-D382-BD6C-3D01-BFF9EC51A26C}"/>
              </a:ext>
            </a:extLst>
          </p:cNvPr>
          <p:cNvCxnSpPr>
            <a:cxnSpLocks/>
          </p:cNvCxnSpPr>
          <p:nvPr/>
        </p:nvCxnSpPr>
        <p:spPr>
          <a:xfrm rot="10800000" flipH="1" flipV="1">
            <a:off x="650869" y="3348303"/>
            <a:ext cx="1" cy="545439"/>
          </a:xfrm>
          <a:prstGeom prst="line">
            <a:avLst/>
          </a:prstGeom>
          <a:ln>
            <a:head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98EF059-BD8F-2EF6-51DA-7D20A938CBE7}"/>
              </a:ext>
            </a:extLst>
          </p:cNvPr>
          <p:cNvCxnSpPr>
            <a:cxnSpLocks/>
          </p:cNvCxnSpPr>
          <p:nvPr/>
        </p:nvCxnSpPr>
        <p:spPr>
          <a:xfrm flipH="1" flipV="1">
            <a:off x="1800823" y="4353890"/>
            <a:ext cx="1" cy="966279"/>
          </a:xfrm>
          <a:prstGeom prst="line">
            <a:avLst/>
          </a:prstGeom>
          <a:ln>
            <a:headEnd type="ova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25999C07-09E9-02C9-2115-A6DE720A2A64}"/>
              </a:ext>
            </a:extLst>
          </p:cNvPr>
          <p:cNvSpPr txBox="1">
            <a:spLocks/>
          </p:cNvSpPr>
          <p:nvPr/>
        </p:nvSpPr>
        <p:spPr>
          <a:xfrm>
            <a:off x="688627" y="5259105"/>
            <a:ext cx="2730438" cy="114322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9BAFB5"/>
              </a:buClr>
              <a:buSzTx/>
              <a:buFont typeface="Arial" panose="020B0604020202020204" pitchFamily="34" charset="0"/>
              <a:buNone/>
              <a:tabLst/>
              <a:defRPr/>
            </a:pPr>
            <a:r>
              <a:rPr kumimoji="0" lang="en-US" sz="1200" b="1" i="1"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August 2019</a:t>
            </a:r>
          </a:p>
          <a:p>
            <a:pPr marL="182880" marR="0" lvl="0" indent="-182880" algn="l" defTabSz="914400" rtl="0" eaLnBrk="1" fontAlgn="auto" latinLnBrk="0" hangingPunct="1">
              <a:lnSpc>
                <a:spcPct val="100000"/>
              </a:lnSpc>
              <a:spcBef>
                <a:spcPts val="0"/>
              </a:spcBef>
              <a:spcAft>
                <a:spcPts val="0"/>
              </a:spcAft>
              <a:buClr>
                <a:srgbClr val="9BAFB5"/>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The Center authority to access</a:t>
            </a:r>
          </a:p>
          <a:p>
            <a:pPr marL="182880" marR="0" lvl="0" indent="-182880" algn="l" defTabSz="914400" rtl="0" eaLnBrk="1" fontAlgn="auto" latinLnBrk="0" hangingPunct="1">
              <a:lnSpc>
                <a:spcPct val="100000"/>
              </a:lnSpc>
              <a:spcBef>
                <a:spcPts val="0"/>
              </a:spcBef>
              <a:spcAft>
                <a:spcPts val="0"/>
              </a:spcAft>
              <a:buClr>
                <a:srgbClr val="9BAFB5"/>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Requests inventories, finding aids, catalogs location guide</a:t>
            </a:r>
          </a:p>
          <a:p>
            <a:pPr marL="182880" marR="0" lvl="0" indent="-182880" algn="l" defTabSz="914400" rtl="0" eaLnBrk="1" fontAlgn="auto" latinLnBrk="0" hangingPunct="1">
              <a:lnSpc>
                <a:spcPct val="100000"/>
              </a:lnSpc>
              <a:spcBef>
                <a:spcPts val="0"/>
              </a:spcBef>
              <a:spcAft>
                <a:spcPts val="0"/>
              </a:spcAft>
              <a:buClr>
                <a:srgbClr val="9BAFB5"/>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Requests keys to collection storage </a:t>
            </a:r>
          </a:p>
          <a:p>
            <a:pPr marL="228600" marR="0" lvl="0" indent="-228600" algn="l" defTabSz="914400" rtl="0" eaLnBrk="1" fontAlgn="auto" latinLnBrk="0" hangingPunct="1">
              <a:lnSpc>
                <a:spcPct val="100000"/>
              </a:lnSpc>
              <a:spcBef>
                <a:spcPts val="1000"/>
              </a:spcBef>
              <a:spcAft>
                <a:spcPts val="0"/>
              </a:spcAft>
              <a:buClr>
                <a:srgbClr val="9BAFB5"/>
              </a:buClr>
              <a:buSzTx/>
              <a:buFont typeface="Arial" panose="020B0604020202020204" pitchFamily="34" charset="0"/>
              <a:buChar char="•"/>
              <a:tabLst/>
              <a:defRPr/>
            </a:pPr>
            <a:endParaRPr kumimoji="0" lang="en-US" sz="1000" b="1" i="0" u="none" strike="noStrike" kern="1200" cap="none" spc="0" normalizeH="0" baseline="0" noProof="0" dirty="0">
              <a:ln>
                <a:noFill/>
              </a:ln>
              <a:solidFill>
                <a:srgbClr val="000000">
                  <a:lumMod val="85000"/>
                  <a:lumOff val="15000"/>
                </a:srgbClr>
              </a:solidFill>
              <a:effectLst/>
              <a:uLnTx/>
              <a:uFillTx/>
              <a:latin typeface="Calibri"/>
              <a:ea typeface="+mn-ea"/>
              <a:cs typeface="Calibri" panose="020F0502020204030204" pitchFamily="34" charset="0"/>
            </a:endParaRPr>
          </a:p>
        </p:txBody>
      </p:sp>
      <p:sp>
        <p:nvSpPr>
          <p:cNvPr id="15" name="Content Placeholder 2">
            <a:extLst>
              <a:ext uri="{FF2B5EF4-FFF2-40B4-BE49-F238E27FC236}">
                <a16:creationId xmlns:a16="http://schemas.microsoft.com/office/drawing/2014/main" id="{455145D6-1C7F-E3FC-3C9A-BAE1589D890C}"/>
              </a:ext>
            </a:extLst>
          </p:cNvPr>
          <p:cNvSpPr txBox="1">
            <a:spLocks/>
          </p:cNvSpPr>
          <p:nvPr/>
        </p:nvSpPr>
        <p:spPr>
          <a:xfrm>
            <a:off x="3319189" y="4628189"/>
            <a:ext cx="2552837" cy="114322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9BAFB5"/>
              </a:buClr>
              <a:buSzTx/>
              <a:buFont typeface="Arial" panose="020B0604020202020204" pitchFamily="34" charset="0"/>
              <a:buNone/>
              <a:tabLst/>
              <a:defRPr/>
            </a:pPr>
            <a:r>
              <a:rPr kumimoji="0" lang="en-US" sz="1200" b="1" i="1"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February 2020</a:t>
            </a:r>
          </a:p>
          <a:p>
            <a:pPr marL="182880" marR="0" lvl="0" indent="-182880" algn="l" defTabSz="914400" rtl="0" eaLnBrk="1" fontAlgn="auto" latinLnBrk="0" hangingPunct="1">
              <a:lnSpc>
                <a:spcPct val="100000"/>
              </a:lnSpc>
              <a:spcBef>
                <a:spcPts val="0"/>
              </a:spcBef>
              <a:spcAft>
                <a:spcPts val="0"/>
              </a:spcAft>
              <a:buClr>
                <a:srgbClr val="9BAFB5"/>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The Center receives </a:t>
            </a:r>
            <a:r>
              <a:rPr kumimoji="0" lang="en-US" sz="1000" b="1"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partial worksheets </a:t>
            </a:r>
          </a:p>
          <a:p>
            <a:pPr marL="182880" marR="0" lvl="0" indent="-182880" algn="l" defTabSz="914400" rtl="0" eaLnBrk="1" fontAlgn="auto" latinLnBrk="0" hangingPunct="1">
              <a:lnSpc>
                <a:spcPct val="100000"/>
              </a:lnSpc>
              <a:spcBef>
                <a:spcPts val="0"/>
              </a:spcBef>
              <a:spcAft>
                <a:spcPts val="0"/>
              </a:spcAft>
              <a:buClr>
                <a:srgbClr val="9BAFB5"/>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Physical Collection access still restricted</a:t>
            </a:r>
            <a:endParaRPr kumimoji="0" lang="en-US" sz="1000" b="1" i="0" u="none" strike="noStrike" kern="1200" cap="none" spc="0" normalizeH="0" baseline="0" noProof="0" dirty="0">
              <a:ln>
                <a:noFill/>
              </a:ln>
              <a:solidFill>
                <a:srgbClr val="000000">
                  <a:lumMod val="85000"/>
                  <a:lumOff val="15000"/>
                </a:srgbClr>
              </a:solidFill>
              <a:effectLst/>
              <a:uLnTx/>
              <a:uFillTx/>
              <a:latin typeface="Calibri"/>
              <a:ea typeface="Calibri" panose="020F0502020204030204" pitchFamily="34" charset="0"/>
              <a:cs typeface="Calibri" panose="020F0502020204030204" pitchFamily="34" charset="0"/>
            </a:endParaRPr>
          </a:p>
          <a:p>
            <a:pPr marL="182880" marR="0" lvl="0" indent="-182880" algn="l" defTabSz="914400" rtl="0" eaLnBrk="1" fontAlgn="auto" latinLnBrk="0" hangingPunct="1">
              <a:lnSpc>
                <a:spcPct val="100000"/>
              </a:lnSpc>
              <a:spcBef>
                <a:spcPts val="0"/>
              </a:spcBef>
              <a:spcAft>
                <a:spcPts val="0"/>
              </a:spcAft>
              <a:buClr>
                <a:srgbClr val="9BAFB5"/>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lumMod val="85000"/>
                    <a:lumOff val="15000"/>
                  </a:srgbClr>
                </a:solidFill>
                <a:effectLst>
                  <a:outerShdw blurRad="38100" dist="38100" dir="2700000" algn="tl">
                    <a:srgbClr val="000000">
                      <a:alpha val="43137"/>
                    </a:srgbClr>
                  </a:outerShdw>
                </a:effectLst>
                <a:uLnTx/>
                <a:uFillTx/>
                <a:latin typeface="Calibri"/>
                <a:ea typeface="Calibri" panose="020F0502020204030204" pitchFamily="34" charset="0"/>
                <a:cs typeface="Calibri" panose="020F0502020204030204" pitchFamily="34" charset="0"/>
              </a:rPr>
              <a:t>Project discussions with collaborators</a:t>
            </a:r>
            <a:endParaRPr kumimoji="0" lang="en-US" sz="1000" b="0" i="0" u="none" strike="noStrike" kern="1200" cap="none" spc="0" normalizeH="0" baseline="0" noProof="0" dirty="0">
              <a:ln>
                <a:noFill/>
              </a:ln>
              <a:solidFill>
                <a:srgbClr val="000000">
                  <a:lumMod val="85000"/>
                  <a:lumOff val="15000"/>
                </a:srgbClr>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endParaRPr>
          </a:p>
        </p:txBody>
      </p:sp>
      <p:sp>
        <p:nvSpPr>
          <p:cNvPr id="19" name="Content Placeholder 2">
            <a:extLst>
              <a:ext uri="{FF2B5EF4-FFF2-40B4-BE49-F238E27FC236}">
                <a16:creationId xmlns:a16="http://schemas.microsoft.com/office/drawing/2014/main" id="{1ED86934-E88F-3DBB-FF8A-4C1ECCAAD0A0}"/>
              </a:ext>
            </a:extLst>
          </p:cNvPr>
          <p:cNvSpPr txBox="1">
            <a:spLocks/>
          </p:cNvSpPr>
          <p:nvPr/>
        </p:nvSpPr>
        <p:spPr>
          <a:xfrm>
            <a:off x="3950865" y="2111242"/>
            <a:ext cx="1727952" cy="71275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00"/>
              </a:spcBef>
              <a:spcAft>
                <a:spcPts val="0"/>
              </a:spcAft>
              <a:buClr>
                <a:srgbClr val="9BAFB5"/>
              </a:buClr>
              <a:buSzTx/>
              <a:buFont typeface="Arial" panose="020B0604020202020204" pitchFamily="34" charset="0"/>
              <a:buNone/>
              <a:tabLst/>
              <a:defRPr/>
            </a:pPr>
            <a:r>
              <a:rPr kumimoji="0" lang="en-US" sz="1400" b="1" i="1"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March 15, 2020</a:t>
            </a:r>
          </a:p>
          <a:p>
            <a:pPr marL="228600" marR="0" lvl="0" indent="-228600" algn="l" defTabSz="914400" rtl="0" eaLnBrk="1" fontAlgn="auto" latinLnBrk="0" hangingPunct="1">
              <a:lnSpc>
                <a:spcPct val="100000"/>
              </a:lnSpc>
              <a:spcBef>
                <a:spcPts val="200"/>
              </a:spcBef>
              <a:spcAft>
                <a:spcPts val="0"/>
              </a:spcAft>
              <a:buClr>
                <a:srgbClr val="9BAFB5"/>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Campus locked down</a:t>
            </a:r>
            <a:endParaRPr kumimoji="0" lang="en-US" sz="1200" b="1" i="0" u="none" strike="noStrike" kern="1200" cap="none" spc="0" normalizeH="0" baseline="0" noProof="0" dirty="0">
              <a:ln>
                <a:noFill/>
              </a:ln>
              <a:solidFill>
                <a:srgbClr val="000000">
                  <a:lumMod val="85000"/>
                  <a:lumOff val="15000"/>
                </a:srgbClr>
              </a:solidFill>
              <a:effectLst/>
              <a:uLnTx/>
              <a:uFillTx/>
              <a:latin typeface="Calibri"/>
              <a:ea typeface="+mn-ea"/>
              <a:cs typeface="Calibri" panose="020F0502020204030204" pitchFamily="34" charset="0"/>
            </a:endParaRPr>
          </a:p>
        </p:txBody>
      </p:sp>
      <p:sp>
        <p:nvSpPr>
          <p:cNvPr id="22" name="Content Placeholder 2">
            <a:extLst>
              <a:ext uri="{FF2B5EF4-FFF2-40B4-BE49-F238E27FC236}">
                <a16:creationId xmlns:a16="http://schemas.microsoft.com/office/drawing/2014/main" id="{AF574318-4DFA-9BB6-3D36-60A9FA254537}"/>
              </a:ext>
            </a:extLst>
          </p:cNvPr>
          <p:cNvSpPr txBox="1">
            <a:spLocks/>
          </p:cNvSpPr>
          <p:nvPr/>
        </p:nvSpPr>
        <p:spPr>
          <a:xfrm>
            <a:off x="5837585" y="4955536"/>
            <a:ext cx="2552837" cy="1143224"/>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
                <a:srgbClr val="9BAFB5"/>
              </a:buClr>
              <a:buSzTx/>
              <a:buFont typeface="Arial" panose="020B0604020202020204" pitchFamily="34" charset="0"/>
              <a:buNone/>
              <a:tabLst/>
              <a:defRPr/>
            </a:pPr>
            <a:r>
              <a:rPr kumimoji="0" lang="en-US" sz="1200" b="1" i="1"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April 28, 2020</a:t>
            </a:r>
          </a:p>
          <a:p>
            <a:pPr marL="182880" marR="0" lvl="0" indent="-182880" algn="l" defTabSz="914400" rtl="0" eaLnBrk="1" fontAlgn="auto" latinLnBrk="0" hangingPunct="1">
              <a:lnSpc>
                <a:spcPct val="100000"/>
              </a:lnSpc>
              <a:spcBef>
                <a:spcPts val="0"/>
              </a:spcBef>
              <a:spcAft>
                <a:spcPts val="0"/>
              </a:spcAft>
              <a:buClr>
                <a:srgbClr val="9BAFB5"/>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Center receives updated </a:t>
            </a:r>
            <a:r>
              <a:rPr kumimoji="0" lang="en-US" sz="1000" b="1"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partial sheet</a:t>
            </a:r>
          </a:p>
          <a:p>
            <a:pPr marL="411480" marR="0" lvl="1" indent="-182880" algn="l" defTabSz="914400" rtl="0" eaLnBrk="1" fontAlgn="auto" latinLnBrk="0" hangingPunct="1">
              <a:lnSpc>
                <a:spcPct val="100000"/>
              </a:lnSpc>
              <a:spcBef>
                <a:spcPts val="0"/>
              </a:spcBef>
              <a:spcAft>
                <a:spcPts val="0"/>
              </a:spcAft>
              <a:buClr>
                <a:srgbClr val="9BAFB5"/>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Items and inventory incongruent</a:t>
            </a:r>
          </a:p>
          <a:p>
            <a:pPr marL="411480" marR="0" lvl="1" indent="-182880" algn="l" defTabSz="914400" rtl="0" eaLnBrk="1" fontAlgn="auto" latinLnBrk="0" hangingPunct="1">
              <a:lnSpc>
                <a:spcPct val="100000"/>
              </a:lnSpc>
              <a:spcBef>
                <a:spcPts val="0"/>
              </a:spcBef>
              <a:spcAft>
                <a:spcPts val="0"/>
              </a:spcAft>
              <a:buClr>
                <a:srgbClr val="9BAFB5"/>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Missing information</a:t>
            </a:r>
          </a:p>
          <a:p>
            <a:pPr marL="411480" marR="0" lvl="1" indent="-182880" algn="l" defTabSz="914400" rtl="0" eaLnBrk="1" fontAlgn="auto" latinLnBrk="0" hangingPunct="1">
              <a:lnSpc>
                <a:spcPct val="100000"/>
              </a:lnSpc>
              <a:spcBef>
                <a:spcPts val="0"/>
              </a:spcBef>
              <a:spcAft>
                <a:spcPts val="0"/>
              </a:spcAft>
              <a:buClr>
                <a:srgbClr val="9BAFB5"/>
              </a:buClr>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Inventory discrepancies</a:t>
            </a:r>
          </a:p>
          <a:p>
            <a:pPr marL="182880" marR="0" lvl="0" indent="-182880" algn="l" defTabSz="914400" rtl="0" eaLnBrk="1" fontAlgn="auto" latinLnBrk="0" hangingPunct="1">
              <a:lnSpc>
                <a:spcPct val="100000"/>
              </a:lnSpc>
              <a:spcBef>
                <a:spcPts val="0"/>
              </a:spcBef>
              <a:spcAft>
                <a:spcPts val="0"/>
              </a:spcAft>
              <a:buClr>
                <a:srgbClr val="9BAFB5"/>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Continued campus lockdown, no keys to Collection storage</a:t>
            </a:r>
          </a:p>
          <a:p>
            <a:pPr marL="182880" marR="0" lvl="0" indent="-182880" algn="l" defTabSz="914400" rtl="0" eaLnBrk="1" fontAlgn="auto" latinLnBrk="0" hangingPunct="1">
              <a:lnSpc>
                <a:spcPct val="100000"/>
              </a:lnSpc>
              <a:spcBef>
                <a:spcPts val="0"/>
              </a:spcBef>
              <a:spcAft>
                <a:spcPts val="0"/>
              </a:spcAft>
              <a:buClr>
                <a:srgbClr val="9BAFB5"/>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Collection digital items are not accessible</a:t>
            </a:r>
          </a:p>
        </p:txBody>
      </p:sp>
      <p:cxnSp>
        <p:nvCxnSpPr>
          <p:cNvPr id="24" name="Straight Connector 23">
            <a:extLst>
              <a:ext uri="{FF2B5EF4-FFF2-40B4-BE49-F238E27FC236}">
                <a16:creationId xmlns:a16="http://schemas.microsoft.com/office/drawing/2014/main" id="{1FEF30F6-C15B-9C08-9D2B-6835B24E7504}"/>
              </a:ext>
            </a:extLst>
          </p:cNvPr>
          <p:cNvCxnSpPr>
            <a:cxnSpLocks/>
          </p:cNvCxnSpPr>
          <p:nvPr/>
        </p:nvCxnSpPr>
        <p:spPr>
          <a:xfrm rot="10800000" flipH="1" flipV="1">
            <a:off x="8429719" y="3429000"/>
            <a:ext cx="1" cy="545439"/>
          </a:xfrm>
          <a:prstGeom prst="line">
            <a:avLst/>
          </a:prstGeom>
          <a:ln>
            <a:headEnd type="ova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88E93038-4F9E-9A92-54A3-5A2FA58ADE1C}"/>
              </a:ext>
            </a:extLst>
          </p:cNvPr>
          <p:cNvSpPr txBox="1">
            <a:spLocks/>
          </p:cNvSpPr>
          <p:nvPr/>
        </p:nvSpPr>
        <p:spPr>
          <a:xfrm>
            <a:off x="8268054" y="2974711"/>
            <a:ext cx="1727952" cy="54544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400"/>
              </a:spcBef>
              <a:spcAft>
                <a:spcPts val="0"/>
              </a:spcAft>
              <a:buClr>
                <a:srgbClr val="9BAFB5"/>
              </a:buClr>
              <a:buSzTx/>
              <a:buFont typeface="Arial" panose="020B0604020202020204" pitchFamily="34" charset="0"/>
              <a:buNone/>
              <a:tabLst/>
              <a:defRPr/>
            </a:pPr>
            <a:r>
              <a:rPr kumimoji="0" lang="en-US" sz="1200" b="1" i="1"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January 13, 2021</a:t>
            </a:r>
          </a:p>
          <a:p>
            <a:pPr marL="228600" marR="0" lvl="0" indent="-228600" algn="l" defTabSz="914400" rtl="0" eaLnBrk="1" fontAlgn="auto" latinLnBrk="0" hangingPunct="1">
              <a:lnSpc>
                <a:spcPct val="100000"/>
              </a:lnSpc>
              <a:spcBef>
                <a:spcPts val="400"/>
              </a:spcBef>
              <a:spcAft>
                <a:spcPts val="0"/>
              </a:spcAft>
              <a:buClr>
                <a:srgbClr val="9BAFB5"/>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Grant proposal submitted to NSF</a:t>
            </a:r>
            <a:endParaRPr kumimoji="0" lang="en-US" sz="1000" b="1" i="0" u="none" strike="noStrike" kern="1200" cap="none" spc="0" normalizeH="0" baseline="0" noProof="0" dirty="0">
              <a:ln>
                <a:noFill/>
              </a:ln>
              <a:solidFill>
                <a:srgbClr val="000000">
                  <a:lumMod val="85000"/>
                  <a:lumOff val="15000"/>
                </a:srgbClr>
              </a:solidFill>
              <a:effectLst/>
              <a:uLnTx/>
              <a:uFillTx/>
              <a:latin typeface="Calibri"/>
              <a:ea typeface="+mn-ea"/>
              <a:cs typeface="Calibri" panose="020F0502020204030204" pitchFamily="34" charset="0"/>
            </a:endParaRPr>
          </a:p>
        </p:txBody>
      </p:sp>
      <p:grpSp>
        <p:nvGrpSpPr>
          <p:cNvPr id="32" name="Group 31">
            <a:extLst>
              <a:ext uri="{FF2B5EF4-FFF2-40B4-BE49-F238E27FC236}">
                <a16:creationId xmlns:a16="http://schemas.microsoft.com/office/drawing/2014/main" id="{55D9C1D9-247A-2048-5983-EE6FEB5B0EFC}"/>
              </a:ext>
            </a:extLst>
          </p:cNvPr>
          <p:cNvGrpSpPr/>
          <p:nvPr/>
        </p:nvGrpSpPr>
        <p:grpSpPr>
          <a:xfrm>
            <a:off x="419960" y="3902354"/>
            <a:ext cx="9361749" cy="549163"/>
            <a:chOff x="678374" y="4170707"/>
            <a:chExt cx="9361749" cy="549163"/>
          </a:xfrm>
        </p:grpSpPr>
        <p:sp>
          <p:nvSpPr>
            <p:cNvPr id="7" name="Flowchart: Connector 6">
              <a:extLst>
                <a:ext uri="{FF2B5EF4-FFF2-40B4-BE49-F238E27FC236}">
                  <a16:creationId xmlns:a16="http://schemas.microsoft.com/office/drawing/2014/main" id="{930047DD-4C29-3412-15E7-F9B94546CBC7}"/>
                </a:ext>
              </a:extLst>
            </p:cNvPr>
            <p:cNvSpPr/>
            <p:nvPr/>
          </p:nvSpPr>
          <p:spPr>
            <a:xfrm>
              <a:off x="678374" y="4262421"/>
              <a:ext cx="459577" cy="398539"/>
            </a:xfrm>
            <a:prstGeom prst="flowChartConnector">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Gill Sans MT"/>
                  <a:ea typeface="+mn-ea"/>
                  <a:cs typeface="+mn-cs"/>
                </a:rPr>
                <a:t>2019</a:t>
              </a:r>
            </a:p>
          </p:txBody>
        </p:sp>
        <p:sp>
          <p:nvSpPr>
            <p:cNvPr id="10" name="Flowchart: Connector 9">
              <a:extLst>
                <a:ext uri="{FF2B5EF4-FFF2-40B4-BE49-F238E27FC236}">
                  <a16:creationId xmlns:a16="http://schemas.microsoft.com/office/drawing/2014/main" id="{2D0B1A42-2E93-E019-0AAB-EA7847C24CBF}"/>
                </a:ext>
              </a:extLst>
            </p:cNvPr>
            <p:cNvSpPr/>
            <p:nvPr/>
          </p:nvSpPr>
          <p:spPr>
            <a:xfrm>
              <a:off x="1829449" y="4272613"/>
              <a:ext cx="459577" cy="398539"/>
            </a:xfrm>
            <a:prstGeom prst="flowChartConnector">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Gill Sans MT"/>
                  <a:ea typeface="+mn-ea"/>
                  <a:cs typeface="+mn-cs"/>
                </a:rPr>
                <a:t>2019</a:t>
              </a:r>
            </a:p>
          </p:txBody>
        </p:sp>
        <p:sp>
          <p:nvSpPr>
            <p:cNvPr id="14" name="Flowchart: Connector 13">
              <a:extLst>
                <a:ext uri="{FF2B5EF4-FFF2-40B4-BE49-F238E27FC236}">
                  <a16:creationId xmlns:a16="http://schemas.microsoft.com/office/drawing/2014/main" id="{6C5443EB-2603-6DCA-8688-B176F2490169}"/>
                </a:ext>
              </a:extLst>
            </p:cNvPr>
            <p:cNvSpPr/>
            <p:nvPr/>
          </p:nvSpPr>
          <p:spPr>
            <a:xfrm>
              <a:off x="3677479" y="4272040"/>
              <a:ext cx="459577" cy="398539"/>
            </a:xfrm>
            <a:prstGeom prst="flowChartConnector">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Gill Sans MT"/>
                  <a:ea typeface="+mn-ea"/>
                  <a:cs typeface="+mn-cs"/>
                </a:rPr>
                <a:t>2020</a:t>
              </a:r>
            </a:p>
          </p:txBody>
        </p:sp>
        <p:sp>
          <p:nvSpPr>
            <p:cNvPr id="17" name="Flowchart: Connector 16">
              <a:extLst>
                <a:ext uri="{FF2B5EF4-FFF2-40B4-BE49-F238E27FC236}">
                  <a16:creationId xmlns:a16="http://schemas.microsoft.com/office/drawing/2014/main" id="{27E33818-3D35-0C36-B3C6-631AE8A8F9E5}"/>
                </a:ext>
              </a:extLst>
            </p:cNvPr>
            <p:cNvSpPr/>
            <p:nvPr/>
          </p:nvSpPr>
          <p:spPr>
            <a:xfrm>
              <a:off x="4728079" y="4170707"/>
              <a:ext cx="623797" cy="549163"/>
            </a:xfrm>
            <a:prstGeom prst="flowChartConnector">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Gill Sans MT"/>
                  <a:ea typeface="+mn-ea"/>
                  <a:cs typeface="+mn-cs"/>
                </a:rPr>
                <a:t>COVID</a:t>
              </a:r>
            </a:p>
          </p:txBody>
        </p:sp>
        <p:sp>
          <p:nvSpPr>
            <p:cNvPr id="20" name="Flowchart: Connector 19">
              <a:extLst>
                <a:ext uri="{FF2B5EF4-FFF2-40B4-BE49-F238E27FC236}">
                  <a16:creationId xmlns:a16="http://schemas.microsoft.com/office/drawing/2014/main" id="{F385E643-FC41-5C9B-34FE-18D0FAA9EFC0}"/>
                </a:ext>
              </a:extLst>
            </p:cNvPr>
            <p:cNvSpPr/>
            <p:nvPr/>
          </p:nvSpPr>
          <p:spPr>
            <a:xfrm>
              <a:off x="5937231" y="4272361"/>
              <a:ext cx="459577" cy="398539"/>
            </a:xfrm>
            <a:prstGeom prst="flowChartConnector">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Gill Sans MT"/>
                  <a:ea typeface="+mn-ea"/>
                  <a:cs typeface="+mn-cs"/>
                </a:rPr>
                <a:t>2020</a:t>
              </a:r>
            </a:p>
          </p:txBody>
        </p:sp>
        <p:sp>
          <p:nvSpPr>
            <p:cNvPr id="23" name="Flowchart: Connector 22">
              <a:extLst>
                <a:ext uri="{FF2B5EF4-FFF2-40B4-BE49-F238E27FC236}">
                  <a16:creationId xmlns:a16="http://schemas.microsoft.com/office/drawing/2014/main" id="{B9174387-F927-ECD8-1FFE-95A6C17954DC}"/>
                </a:ext>
              </a:extLst>
            </p:cNvPr>
            <p:cNvSpPr/>
            <p:nvPr/>
          </p:nvSpPr>
          <p:spPr>
            <a:xfrm>
              <a:off x="8458346" y="4251723"/>
              <a:ext cx="459577" cy="398539"/>
            </a:xfrm>
            <a:prstGeom prst="flowChartConnector">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Gill Sans MT"/>
                  <a:ea typeface="+mn-ea"/>
                  <a:cs typeface="+mn-cs"/>
                </a:rPr>
                <a:t>2021</a:t>
              </a:r>
            </a:p>
          </p:txBody>
        </p:sp>
        <p:sp>
          <p:nvSpPr>
            <p:cNvPr id="26" name="Flowchart: Connector 25">
              <a:extLst>
                <a:ext uri="{FF2B5EF4-FFF2-40B4-BE49-F238E27FC236}">
                  <a16:creationId xmlns:a16="http://schemas.microsoft.com/office/drawing/2014/main" id="{87EB8DFD-D2EC-8947-D0BD-85CEE382E048}"/>
                </a:ext>
              </a:extLst>
            </p:cNvPr>
            <p:cNvSpPr/>
            <p:nvPr/>
          </p:nvSpPr>
          <p:spPr>
            <a:xfrm>
              <a:off x="7000979" y="4266644"/>
              <a:ext cx="459577" cy="398539"/>
            </a:xfrm>
            <a:prstGeom prst="flowChartConnector">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Gill Sans MT"/>
                  <a:ea typeface="+mn-ea"/>
                  <a:cs typeface="+mn-cs"/>
                </a:rPr>
                <a:t>2020</a:t>
              </a:r>
            </a:p>
          </p:txBody>
        </p:sp>
        <p:sp>
          <p:nvSpPr>
            <p:cNvPr id="27" name="Flowchart: Connector 26">
              <a:extLst>
                <a:ext uri="{FF2B5EF4-FFF2-40B4-BE49-F238E27FC236}">
                  <a16:creationId xmlns:a16="http://schemas.microsoft.com/office/drawing/2014/main" id="{76D5532C-A855-2F53-468A-1789E2BC5427}"/>
                </a:ext>
              </a:extLst>
            </p:cNvPr>
            <p:cNvSpPr/>
            <p:nvPr/>
          </p:nvSpPr>
          <p:spPr>
            <a:xfrm>
              <a:off x="9580546" y="4248384"/>
              <a:ext cx="459577" cy="398539"/>
            </a:xfrm>
            <a:prstGeom prst="flowChartConnector">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Gill Sans MT"/>
                  <a:ea typeface="+mn-ea"/>
                  <a:cs typeface="+mn-cs"/>
                </a:rPr>
                <a:t>2022</a:t>
              </a:r>
            </a:p>
          </p:txBody>
        </p:sp>
      </p:grpSp>
      <p:sp>
        <p:nvSpPr>
          <p:cNvPr id="29" name="Content Placeholder 2">
            <a:extLst>
              <a:ext uri="{FF2B5EF4-FFF2-40B4-BE49-F238E27FC236}">
                <a16:creationId xmlns:a16="http://schemas.microsoft.com/office/drawing/2014/main" id="{76102408-657F-9C25-0751-81B5AA29848F}"/>
              </a:ext>
            </a:extLst>
          </p:cNvPr>
          <p:cNvSpPr txBox="1">
            <a:spLocks/>
          </p:cNvSpPr>
          <p:nvPr/>
        </p:nvSpPr>
        <p:spPr>
          <a:xfrm>
            <a:off x="8733420" y="1939574"/>
            <a:ext cx="1510587" cy="54544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400"/>
              </a:spcBef>
              <a:spcAft>
                <a:spcPts val="0"/>
              </a:spcAft>
              <a:buClr>
                <a:srgbClr val="9BAFB5"/>
              </a:buClr>
              <a:buSzTx/>
              <a:buFont typeface="Arial" panose="020B0604020202020204" pitchFamily="34" charset="0"/>
              <a:buNone/>
              <a:tabLst/>
              <a:defRPr/>
            </a:pPr>
            <a:r>
              <a:rPr kumimoji="0" lang="en-US" sz="1400" b="1" i="1"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February 3, 2022</a:t>
            </a:r>
          </a:p>
          <a:p>
            <a:pPr marL="228600" marR="0" lvl="0" indent="-228600" algn="l" defTabSz="914400" rtl="0" eaLnBrk="1" fontAlgn="auto" latinLnBrk="0" hangingPunct="1">
              <a:lnSpc>
                <a:spcPct val="100000"/>
              </a:lnSpc>
              <a:spcBef>
                <a:spcPts val="400"/>
              </a:spcBef>
              <a:spcAft>
                <a:spcPts val="0"/>
              </a:spcAft>
              <a:buClr>
                <a:srgbClr val="9BAFB5"/>
              </a:buClr>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Grant awarded</a:t>
            </a:r>
            <a:endParaRPr kumimoji="0" lang="en-US" sz="1200" b="1" i="0" u="none" strike="noStrike" kern="1200" cap="none" spc="0" normalizeH="0" baseline="0" noProof="0" dirty="0">
              <a:ln>
                <a:noFill/>
              </a:ln>
              <a:solidFill>
                <a:srgbClr val="000000">
                  <a:lumMod val="85000"/>
                  <a:lumOff val="15000"/>
                </a:srgbClr>
              </a:solidFill>
              <a:effectLst/>
              <a:uLnTx/>
              <a:uFillTx/>
              <a:latin typeface="Calibri"/>
              <a:ea typeface="+mn-ea"/>
              <a:cs typeface="Calibri" panose="020F0502020204030204" pitchFamily="34" charset="0"/>
            </a:endParaRPr>
          </a:p>
        </p:txBody>
      </p:sp>
      <p:cxnSp>
        <p:nvCxnSpPr>
          <p:cNvPr id="31" name="Straight Connector 30">
            <a:extLst>
              <a:ext uri="{FF2B5EF4-FFF2-40B4-BE49-F238E27FC236}">
                <a16:creationId xmlns:a16="http://schemas.microsoft.com/office/drawing/2014/main" id="{CAF05024-E344-A590-1D6A-B58F2E24B0C1}"/>
              </a:ext>
            </a:extLst>
          </p:cNvPr>
          <p:cNvCxnSpPr>
            <a:cxnSpLocks/>
          </p:cNvCxnSpPr>
          <p:nvPr/>
        </p:nvCxnSpPr>
        <p:spPr>
          <a:xfrm rot="10800000" flipH="1" flipV="1">
            <a:off x="6967432" y="3737437"/>
            <a:ext cx="1" cy="231319"/>
          </a:xfrm>
          <a:prstGeom prst="line">
            <a:avLst/>
          </a:prstGeom>
          <a:ln>
            <a:headEnd type="ova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571E5BB-29DF-CF47-7C32-F2919EFF3D17}"/>
              </a:ext>
            </a:extLst>
          </p:cNvPr>
          <p:cNvSpPr txBox="1">
            <a:spLocks/>
          </p:cNvSpPr>
          <p:nvPr/>
        </p:nvSpPr>
        <p:spPr>
          <a:xfrm>
            <a:off x="6163219" y="2651179"/>
            <a:ext cx="1727952" cy="71275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400"/>
              </a:spcBef>
              <a:spcAft>
                <a:spcPts val="0"/>
              </a:spcAft>
              <a:buClr>
                <a:srgbClr val="9BAFB5"/>
              </a:buClr>
              <a:buSzTx/>
              <a:buFont typeface="Arial" panose="020B0604020202020204" pitchFamily="34" charset="0"/>
              <a:buNone/>
              <a:tabLst/>
              <a:defRPr/>
            </a:pPr>
            <a:r>
              <a:rPr kumimoji="0" lang="en-US" sz="1200" b="1" i="1"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November 2020</a:t>
            </a:r>
          </a:p>
          <a:p>
            <a:pPr marL="228600" marR="0" lvl="0" indent="-228600" algn="l" defTabSz="914400" rtl="0" eaLnBrk="1" fontAlgn="auto" latinLnBrk="0" hangingPunct="1">
              <a:lnSpc>
                <a:spcPct val="100000"/>
              </a:lnSpc>
              <a:spcBef>
                <a:spcPts val="400"/>
              </a:spcBef>
              <a:spcAft>
                <a:spcPts val="0"/>
              </a:spcAft>
              <a:buClr>
                <a:srgbClr val="9BAFB5"/>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lumMod val="85000"/>
                    <a:lumOff val="15000"/>
                  </a:srgbClr>
                </a:solidFill>
                <a:effectLst>
                  <a:outerShdw blurRad="38100" dist="38100" dir="2700000" algn="tl">
                    <a:srgbClr val="000000">
                      <a:alpha val="43137"/>
                    </a:srgbClr>
                  </a:outerShdw>
                </a:effectLst>
                <a:uLnTx/>
                <a:uFillTx/>
                <a:latin typeface="Calibri" panose="020F0502020204030204" pitchFamily="34" charset="0"/>
                <a:ea typeface="Calibri" panose="020F0502020204030204" pitchFamily="34" charset="0"/>
                <a:cs typeface="+mn-cs"/>
              </a:rPr>
              <a:t>First access to storage</a:t>
            </a:r>
          </a:p>
          <a:p>
            <a:pPr marL="228600" marR="0" lvl="0" indent="-228600" algn="l" defTabSz="914400" rtl="0" eaLnBrk="1" fontAlgn="auto" latinLnBrk="0" hangingPunct="1">
              <a:lnSpc>
                <a:spcPct val="100000"/>
              </a:lnSpc>
              <a:spcBef>
                <a:spcPts val="400"/>
              </a:spcBef>
              <a:spcAft>
                <a:spcPts val="0"/>
              </a:spcAft>
              <a:buClr>
                <a:srgbClr val="9BAFB5"/>
              </a:buClr>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Site in disarray </a:t>
            </a:r>
          </a:p>
          <a:p>
            <a:pPr marL="228600" marR="0" lvl="0" indent="-228600" algn="l" defTabSz="914400" rtl="0" eaLnBrk="1" fontAlgn="auto" latinLnBrk="0" hangingPunct="1">
              <a:lnSpc>
                <a:spcPct val="100000"/>
              </a:lnSpc>
              <a:spcBef>
                <a:spcPts val="400"/>
              </a:spcBef>
              <a:spcAft>
                <a:spcPts val="0"/>
              </a:spcAft>
              <a:buClr>
                <a:srgbClr val="9BAFB5"/>
              </a:buClr>
              <a:buSzTx/>
              <a:buFont typeface="Arial" panose="020B0604020202020204" pitchFamily="34" charset="0"/>
              <a:buChar char="•"/>
              <a:tabLst/>
              <a:defRPr/>
            </a:pPr>
            <a:r>
              <a:rPr kumimoji="0" lang="en-US" sz="1000" b="1"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mn-ea"/>
                <a:cs typeface="Calibri" panose="020F0502020204030204" pitchFamily="34" charset="0"/>
              </a:rPr>
              <a:t>Collection aggregation project begins</a:t>
            </a:r>
            <a:endParaRPr kumimoji="0" lang="en-US" sz="1000" b="1" i="0" u="none" strike="noStrike" kern="1200" cap="none" spc="0" normalizeH="0" baseline="0" noProof="0" dirty="0">
              <a:ln>
                <a:noFill/>
              </a:ln>
              <a:solidFill>
                <a:srgbClr val="000000">
                  <a:lumMod val="85000"/>
                  <a:lumOff val="15000"/>
                </a:srgbClr>
              </a:solidFill>
              <a:effectLst/>
              <a:uLnTx/>
              <a:uFillTx/>
              <a:latin typeface="Calibri"/>
              <a:ea typeface="+mn-ea"/>
              <a:cs typeface="Calibri" panose="020F0502020204030204" pitchFamily="34" charset="0"/>
            </a:endParaRPr>
          </a:p>
        </p:txBody>
      </p:sp>
      <p:cxnSp>
        <p:nvCxnSpPr>
          <p:cNvPr id="39" name="Straight Connector 38">
            <a:extLst>
              <a:ext uri="{FF2B5EF4-FFF2-40B4-BE49-F238E27FC236}">
                <a16:creationId xmlns:a16="http://schemas.microsoft.com/office/drawing/2014/main" id="{FCBDD1A4-8DF1-2C9F-0FF4-4E7D952D87F1}"/>
              </a:ext>
            </a:extLst>
          </p:cNvPr>
          <p:cNvCxnSpPr/>
          <p:nvPr/>
        </p:nvCxnSpPr>
        <p:spPr>
          <a:xfrm>
            <a:off x="8010943" y="4427406"/>
            <a:ext cx="0" cy="43297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269E4035-9AB4-99BF-8FB6-0D92F8BB246F}"/>
              </a:ext>
            </a:extLst>
          </p:cNvPr>
          <p:cNvGrpSpPr/>
          <p:nvPr/>
        </p:nvGrpSpPr>
        <p:grpSpPr>
          <a:xfrm>
            <a:off x="8015586" y="4721854"/>
            <a:ext cx="3260035" cy="192819"/>
            <a:chOff x="8020882" y="4849230"/>
            <a:chExt cx="3260035" cy="192819"/>
          </a:xfrm>
        </p:grpSpPr>
        <p:cxnSp>
          <p:nvCxnSpPr>
            <p:cNvPr id="41" name="Straight Connector 40">
              <a:extLst>
                <a:ext uri="{FF2B5EF4-FFF2-40B4-BE49-F238E27FC236}">
                  <a16:creationId xmlns:a16="http://schemas.microsoft.com/office/drawing/2014/main" id="{9D319AA8-0122-FDCE-EB7F-3E229A427674}"/>
                </a:ext>
              </a:extLst>
            </p:cNvPr>
            <p:cNvCxnSpPr/>
            <p:nvPr/>
          </p:nvCxnSpPr>
          <p:spPr>
            <a:xfrm>
              <a:off x="8020882" y="4945597"/>
              <a:ext cx="3260035" cy="0"/>
            </a:xfrm>
            <a:prstGeom prst="line">
              <a:avLst/>
            </a:prstGeom>
            <a:ln w="19050" cmpd="db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Isosceles Triangle 41">
              <a:extLst>
                <a:ext uri="{FF2B5EF4-FFF2-40B4-BE49-F238E27FC236}">
                  <a16:creationId xmlns:a16="http://schemas.microsoft.com/office/drawing/2014/main" id="{965A1C9C-E755-E256-4B6A-C3CDD0D2782D}"/>
                </a:ext>
              </a:extLst>
            </p:cNvPr>
            <p:cNvSpPr/>
            <p:nvPr/>
          </p:nvSpPr>
          <p:spPr>
            <a:xfrm rot="5400000">
              <a:off x="11143757" y="4894950"/>
              <a:ext cx="18288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43" name="Isosceles Triangle 42">
              <a:extLst>
                <a:ext uri="{FF2B5EF4-FFF2-40B4-BE49-F238E27FC236}">
                  <a16:creationId xmlns:a16="http://schemas.microsoft.com/office/drawing/2014/main" id="{9DE617AC-C226-E02F-FB88-C10053C8777C}"/>
                </a:ext>
              </a:extLst>
            </p:cNvPr>
            <p:cNvSpPr/>
            <p:nvPr/>
          </p:nvSpPr>
          <p:spPr>
            <a:xfrm rot="5400000">
              <a:off x="9834617" y="4904889"/>
              <a:ext cx="18288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44" name="Isosceles Triangle 43">
              <a:extLst>
                <a:ext uri="{FF2B5EF4-FFF2-40B4-BE49-F238E27FC236}">
                  <a16:creationId xmlns:a16="http://schemas.microsoft.com/office/drawing/2014/main" id="{E159877D-65DB-D79A-3843-4155BBE5DC6B}"/>
                </a:ext>
              </a:extLst>
            </p:cNvPr>
            <p:cNvSpPr/>
            <p:nvPr/>
          </p:nvSpPr>
          <p:spPr>
            <a:xfrm rot="5400000">
              <a:off x="8641980" y="4894950"/>
              <a:ext cx="182880" cy="9144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grpSp>
      <p:sp>
        <p:nvSpPr>
          <p:cNvPr id="46" name="TextBox 45">
            <a:extLst>
              <a:ext uri="{FF2B5EF4-FFF2-40B4-BE49-F238E27FC236}">
                <a16:creationId xmlns:a16="http://schemas.microsoft.com/office/drawing/2014/main" id="{553A10F8-C4C7-E6A9-9909-861EBF970AD7}"/>
              </a:ext>
            </a:extLst>
          </p:cNvPr>
          <p:cNvSpPr txBox="1"/>
          <p:nvPr/>
        </p:nvSpPr>
        <p:spPr>
          <a:xfrm>
            <a:off x="8390422" y="4973829"/>
            <a:ext cx="3260034"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400"/>
              </a:spcBef>
              <a:spcAft>
                <a:spcPts val="0"/>
              </a:spcAft>
              <a:buClrTx/>
              <a:buSzTx/>
              <a:buFont typeface="Arial" panose="020B0604020202020204" pitchFamily="34" charset="0"/>
              <a:buNone/>
              <a:tabLst/>
              <a:defRPr/>
            </a:pPr>
            <a:r>
              <a:rPr kumimoji="0" lang="en-US" sz="900" b="0" i="1"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Continuous collection aggregation, data cleansing, standardization, preservation</a:t>
            </a:r>
          </a:p>
        </p:txBody>
      </p:sp>
      <p:sp>
        <p:nvSpPr>
          <p:cNvPr id="47" name="Flowchart: Connector 46">
            <a:extLst>
              <a:ext uri="{FF2B5EF4-FFF2-40B4-BE49-F238E27FC236}">
                <a16:creationId xmlns:a16="http://schemas.microsoft.com/office/drawing/2014/main" id="{A77C8BC1-391E-E359-0A53-42CFA92887F2}"/>
              </a:ext>
            </a:extLst>
          </p:cNvPr>
          <p:cNvSpPr/>
          <p:nvPr/>
        </p:nvSpPr>
        <p:spPr>
          <a:xfrm>
            <a:off x="10901523" y="3953643"/>
            <a:ext cx="506831" cy="458491"/>
          </a:xfrm>
          <a:prstGeom prst="flowChartConnector">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Gill Sans MT"/>
                <a:ea typeface="+mn-ea"/>
                <a:cs typeface="+mn-cs"/>
              </a:rPr>
              <a:t>Current</a:t>
            </a:r>
          </a:p>
        </p:txBody>
      </p:sp>
      <p:cxnSp>
        <p:nvCxnSpPr>
          <p:cNvPr id="48" name="Straight Connector 47">
            <a:extLst>
              <a:ext uri="{FF2B5EF4-FFF2-40B4-BE49-F238E27FC236}">
                <a16:creationId xmlns:a16="http://schemas.microsoft.com/office/drawing/2014/main" id="{D036BF46-5D59-585C-2A0E-7F7E37683E02}"/>
              </a:ext>
            </a:extLst>
          </p:cNvPr>
          <p:cNvCxnSpPr>
            <a:cxnSpLocks/>
          </p:cNvCxnSpPr>
          <p:nvPr/>
        </p:nvCxnSpPr>
        <p:spPr>
          <a:xfrm rot="10800000" flipH="1" flipV="1">
            <a:off x="11146859" y="3710603"/>
            <a:ext cx="1" cy="231319"/>
          </a:xfrm>
          <a:prstGeom prst="line">
            <a:avLst/>
          </a:prstGeom>
          <a:ln>
            <a:headEnd type="ova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777186F4-A4AD-3259-FB40-EDCD4F4FB233}"/>
              </a:ext>
            </a:extLst>
          </p:cNvPr>
          <p:cNvSpPr txBox="1">
            <a:spLocks/>
          </p:cNvSpPr>
          <p:nvPr/>
        </p:nvSpPr>
        <p:spPr>
          <a:xfrm>
            <a:off x="10149159" y="2534674"/>
            <a:ext cx="1787819" cy="71275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400"/>
              </a:spcBef>
              <a:spcAft>
                <a:spcPts val="0"/>
              </a:spcAft>
              <a:buClr>
                <a:srgbClr val="9BAFB5"/>
              </a:buClr>
              <a:buSzTx/>
              <a:buFont typeface="Wingdings" panose="05000000000000000000" pitchFamily="2" charset="2"/>
              <a:buChar char="Ø"/>
              <a:tabLst/>
              <a:defRPr/>
            </a:pPr>
            <a:r>
              <a:rPr kumimoji="0" lang="en-US" sz="1200" b="1"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Calibri" panose="020F0502020204030204" pitchFamily="34" charset="0"/>
                <a:cs typeface="+mn-cs"/>
              </a:rPr>
              <a:t>123,000+ unique files</a:t>
            </a:r>
          </a:p>
          <a:p>
            <a:pPr marL="228600" marR="0" lvl="0" indent="-228600" algn="l" defTabSz="914400" rtl="0" eaLnBrk="1" fontAlgn="auto" latinLnBrk="0" hangingPunct="1">
              <a:lnSpc>
                <a:spcPct val="100000"/>
              </a:lnSpc>
              <a:spcBef>
                <a:spcPts val="400"/>
              </a:spcBef>
              <a:spcAft>
                <a:spcPts val="0"/>
              </a:spcAft>
              <a:buClr>
                <a:srgbClr val="9BAFB5"/>
              </a:buClr>
              <a:buSzTx/>
              <a:buFont typeface="Wingdings" panose="05000000000000000000" pitchFamily="2" charset="2"/>
              <a:buChar char="Ø"/>
              <a:tabLst/>
              <a:defRPr/>
            </a:pPr>
            <a:r>
              <a:rPr kumimoji="0" lang="en-US" sz="1200" b="1"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mn-ea"/>
                <a:cs typeface="Calibri" panose="020F0502020204030204" pitchFamily="34" charset="0"/>
              </a:rPr>
              <a:t>Collection storage redesign</a:t>
            </a:r>
          </a:p>
          <a:p>
            <a:pPr marL="228600" marR="0" lvl="0" indent="-228600" algn="l" defTabSz="914400" rtl="0" eaLnBrk="1" fontAlgn="auto" latinLnBrk="0" hangingPunct="1">
              <a:lnSpc>
                <a:spcPct val="100000"/>
              </a:lnSpc>
              <a:spcBef>
                <a:spcPts val="400"/>
              </a:spcBef>
              <a:spcAft>
                <a:spcPts val="0"/>
              </a:spcAft>
              <a:buClr>
                <a:srgbClr val="9BAFB5"/>
              </a:buClr>
              <a:buSzTx/>
              <a:buFont typeface="Wingdings" panose="05000000000000000000" pitchFamily="2" charset="2"/>
              <a:buChar char="Ø"/>
              <a:tabLst/>
              <a:defRPr/>
            </a:pPr>
            <a:r>
              <a:rPr kumimoji="0" lang="en-US" sz="1200" b="1"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mn-ea"/>
                <a:cs typeface="Calibri" panose="020F0502020204030204" pitchFamily="34" charset="0"/>
              </a:rPr>
              <a:t>1</a:t>
            </a:r>
            <a:r>
              <a:rPr kumimoji="0" lang="en-US" sz="1200" b="1" i="0" u="none" strike="noStrike" kern="1200" cap="none" spc="0" normalizeH="0" baseline="30000" noProof="0" dirty="0">
                <a:ln>
                  <a:noFill/>
                </a:ln>
                <a:solidFill>
                  <a:srgbClr val="000000">
                    <a:lumMod val="85000"/>
                    <a:lumOff val="15000"/>
                  </a:srgbClr>
                </a:solidFill>
                <a:effectLst/>
                <a:uLnTx/>
                <a:uFillTx/>
                <a:latin typeface="Calibri" panose="020F0502020204030204" pitchFamily="34" charset="0"/>
                <a:ea typeface="+mn-ea"/>
                <a:cs typeface="Calibri" panose="020F0502020204030204" pitchFamily="34" charset="0"/>
              </a:rPr>
              <a:t>st</a:t>
            </a:r>
            <a:r>
              <a:rPr kumimoji="0" lang="en-US" sz="1200" b="1" i="0" u="none" strike="noStrike" kern="1200" cap="none" spc="0" normalizeH="0" baseline="0" noProof="0" dirty="0">
                <a:ln>
                  <a:noFill/>
                </a:ln>
                <a:solidFill>
                  <a:srgbClr val="000000">
                    <a:lumMod val="85000"/>
                    <a:lumOff val="15000"/>
                  </a:srgbClr>
                </a:solidFill>
                <a:effectLst/>
                <a:uLnTx/>
                <a:uFillTx/>
                <a:latin typeface="Calibri" panose="020F0502020204030204" pitchFamily="34" charset="0"/>
                <a:ea typeface="+mn-ea"/>
                <a:cs typeface="Calibri" panose="020F0502020204030204" pitchFamily="34" charset="0"/>
              </a:rPr>
              <a:t> model tested – Presidential Ads</a:t>
            </a:r>
            <a:endParaRPr kumimoji="0" lang="en-US" sz="1000" b="1" i="0" u="none" strike="noStrike" kern="1200" cap="none" spc="0" normalizeH="0" baseline="0" noProof="0" dirty="0">
              <a:ln>
                <a:noFill/>
              </a:ln>
              <a:solidFill>
                <a:srgbClr val="000000">
                  <a:lumMod val="85000"/>
                  <a:lumOff val="15000"/>
                </a:srgbClr>
              </a:solidFill>
              <a:effectLst/>
              <a:uLnTx/>
              <a:uFillTx/>
              <a:latin typeface="Calibri"/>
              <a:ea typeface="+mn-ea"/>
              <a:cs typeface="Calibri" panose="020F0502020204030204" pitchFamily="34" charset="0"/>
            </a:endParaRPr>
          </a:p>
        </p:txBody>
      </p:sp>
      <p:sp>
        <p:nvSpPr>
          <p:cNvPr id="53" name="TextBox 52">
            <a:extLst>
              <a:ext uri="{FF2B5EF4-FFF2-40B4-BE49-F238E27FC236}">
                <a16:creationId xmlns:a16="http://schemas.microsoft.com/office/drawing/2014/main" id="{2BA6471D-CB21-127F-30AA-E64758C10E78}"/>
              </a:ext>
            </a:extLst>
          </p:cNvPr>
          <p:cNvSpPr txBox="1"/>
          <p:nvPr/>
        </p:nvSpPr>
        <p:spPr>
          <a:xfrm>
            <a:off x="1776454" y="3833149"/>
            <a:ext cx="3972006" cy="215444"/>
          </a:xfrm>
          <a:prstGeom prst="rect">
            <a:avLst/>
          </a:prstGeom>
          <a:noFill/>
        </p:spPr>
        <p:txBody>
          <a:bodyPr wrap="square">
            <a:spAutoFit/>
          </a:bodyPr>
          <a:lstStyle/>
          <a:p>
            <a:pPr marL="0" marR="0" lvl="0" indent="0" algn="l" defTabSz="457200" rtl="0" eaLnBrk="1" fontAlgn="auto" latinLnBrk="0" hangingPunct="1">
              <a:lnSpc>
                <a:spcPct val="100000"/>
              </a:lnSpc>
              <a:spcBef>
                <a:spcPts val="400"/>
              </a:spcBef>
              <a:spcAft>
                <a:spcPts val="0"/>
              </a:spcAft>
              <a:buClrTx/>
              <a:buSzTx/>
              <a:buFont typeface="Arial" panose="020B0604020202020204" pitchFamily="34" charset="0"/>
              <a:buNone/>
              <a:tabLst/>
              <a:defRPr/>
            </a:pPr>
            <a:r>
              <a:rPr kumimoji="0" lang="en-US" sz="800" b="0" i="1"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mn-cs"/>
              </a:rPr>
              <a:t>Limited or NO access to digital or physical collection</a:t>
            </a:r>
          </a:p>
        </p:txBody>
      </p:sp>
    </p:spTree>
    <p:extLst>
      <p:ext uri="{BB962C8B-B14F-4D97-AF65-F5344CB8AC3E}">
        <p14:creationId xmlns:p14="http://schemas.microsoft.com/office/powerpoint/2010/main" val="2079819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8521519" y="2229019"/>
            <a:ext cx="3348135" cy="1683762"/>
          </a:xfrm>
        </p:spPr>
        <p:txBody>
          <a:bodyPr vert="horz" lIns="182880" tIns="182880" rIns="182880" bIns="182880" rtlCol="0" anchor="ctr">
            <a:normAutofit/>
          </a:bodyPr>
          <a:lstStyle/>
          <a:p>
            <a:r>
              <a:rPr lang="en-US" sz="2200" dirty="0"/>
              <a:t>Expectations and assumptions</a:t>
            </a:r>
          </a:p>
        </p:txBody>
      </p:sp>
      <p:sp>
        <p:nvSpPr>
          <p:cNvPr id="16" name="Rectangle 15">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35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pic>
        <p:nvPicPr>
          <p:cNvPr id="4" name="Picture 3" descr="A table of information&#10;&#10;Description automatically generated">
            <a:extLst>
              <a:ext uri="{FF2B5EF4-FFF2-40B4-BE49-F238E27FC236}">
                <a16:creationId xmlns:a16="http://schemas.microsoft.com/office/drawing/2014/main" id="{FE4519FC-8C75-F6A0-DBF5-9F4C17081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46" y="754056"/>
            <a:ext cx="7574280" cy="5590032"/>
          </a:xfrm>
          <a:prstGeom prst="rect">
            <a:avLst/>
          </a:prstGeom>
        </p:spPr>
      </p:pic>
    </p:spTree>
    <p:extLst>
      <p:ext uri="{BB962C8B-B14F-4D97-AF65-F5344CB8AC3E}">
        <p14:creationId xmlns:p14="http://schemas.microsoft.com/office/powerpoint/2010/main" val="3865896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8" name="Rectangle 14">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dirty="0"/>
              <a:t>Headings</a:t>
            </a:r>
          </a:p>
        </p:txBody>
      </p:sp>
      <p:sp>
        <p:nvSpPr>
          <p:cNvPr id="10" name="TextBox 9">
            <a:extLst>
              <a:ext uri="{FF2B5EF4-FFF2-40B4-BE49-F238E27FC236}">
                <a16:creationId xmlns:a16="http://schemas.microsoft.com/office/drawing/2014/main" id="{76062624-3776-992C-07DB-162BB32B4FDA}"/>
              </a:ext>
            </a:extLst>
          </p:cNvPr>
          <p:cNvSpPr txBox="1"/>
          <p:nvPr/>
        </p:nvSpPr>
        <p:spPr>
          <a:xfrm>
            <a:off x="4751573" y="849580"/>
            <a:ext cx="7140076" cy="400110"/>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w="3175">
                  <a:solidFill>
                    <a:srgbClr val="F6A21D">
                      <a:lumMod val="50000"/>
                      <a:alpha val="37000"/>
                    </a:srgbClr>
                  </a:solidFill>
                </a:ln>
                <a:solidFill>
                  <a:srgbClr val="000000"/>
                </a:solidFill>
                <a:effectLst/>
                <a:uLnTx/>
                <a:uFillTx/>
                <a:latin typeface="Calibri"/>
                <a:ea typeface="+mn-ea"/>
                <a:cs typeface="+mn-cs"/>
              </a:rPr>
              <a:t>The Collection holds several series and hundreds of sub-series</a:t>
            </a:r>
            <a:endParaRPr kumimoji="0" lang="en-US" sz="2000" b="0" i="0" u="none" strike="noStrike" kern="1200" cap="none" spc="0" normalizeH="0" baseline="0" noProof="0" dirty="0">
              <a:ln w="3175">
                <a:solidFill>
                  <a:srgbClr val="F6A21D">
                    <a:lumMod val="50000"/>
                    <a:alpha val="37000"/>
                  </a:srgbClr>
                </a:solidFill>
              </a:ln>
              <a:solidFill>
                <a:srgbClr val="000000"/>
              </a:solidFill>
              <a:effectLst/>
              <a:uLnTx/>
              <a:uFillTx/>
              <a:latin typeface="Gill Sans MT"/>
              <a:ea typeface="+mn-ea"/>
              <a:cs typeface="+mn-cs"/>
            </a:endParaRPr>
          </a:p>
        </p:txBody>
      </p:sp>
      <p:pic>
        <p:nvPicPr>
          <p:cNvPr id="4" name="Picture 3" descr="A close-up of a list&#10;&#10;Description automatically generated">
            <a:extLst>
              <a:ext uri="{FF2B5EF4-FFF2-40B4-BE49-F238E27FC236}">
                <a16:creationId xmlns:a16="http://schemas.microsoft.com/office/drawing/2014/main" id="{7A4700A9-6D69-E0DE-DBD3-4088D9C25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263" y="1548533"/>
            <a:ext cx="7293769" cy="4313039"/>
          </a:xfrm>
          <a:prstGeom prst="rect">
            <a:avLst/>
          </a:prstGeom>
        </p:spPr>
      </p:pic>
    </p:spTree>
    <p:extLst>
      <p:ext uri="{BB962C8B-B14F-4D97-AF65-F5344CB8AC3E}">
        <p14:creationId xmlns:p14="http://schemas.microsoft.com/office/powerpoint/2010/main" val="2230473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8282764" y="2313710"/>
            <a:ext cx="3696918" cy="1758560"/>
          </a:xfrm>
        </p:spPr>
        <p:txBody>
          <a:bodyPr vert="horz" lIns="182880" tIns="182880" rIns="182880" bIns="182880" rtlCol="0" anchor="ctr">
            <a:normAutofit/>
          </a:bodyPr>
          <a:lstStyle/>
          <a:p>
            <a:r>
              <a:rPr lang="en-US" sz="2000" dirty="0"/>
              <a:t>Ongoing collection analysis </a:t>
            </a:r>
          </a:p>
        </p:txBody>
      </p:sp>
      <p:sp>
        <p:nvSpPr>
          <p:cNvPr id="12" name="Rectangle 11">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35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pic>
        <p:nvPicPr>
          <p:cNvPr id="4" name="Picture 3" descr="A close-up of a document&#10;&#10;Description automatically generated">
            <a:extLst>
              <a:ext uri="{FF2B5EF4-FFF2-40B4-BE49-F238E27FC236}">
                <a16:creationId xmlns:a16="http://schemas.microsoft.com/office/drawing/2014/main" id="{24301A22-45D9-165A-CEF3-F154A8025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64" y="1255164"/>
            <a:ext cx="7930896" cy="4611624"/>
          </a:xfrm>
          <a:prstGeom prst="rect">
            <a:avLst/>
          </a:prstGeom>
        </p:spPr>
      </p:pic>
    </p:spTree>
    <p:extLst>
      <p:ext uri="{BB962C8B-B14F-4D97-AF65-F5344CB8AC3E}">
        <p14:creationId xmlns:p14="http://schemas.microsoft.com/office/powerpoint/2010/main" val="2127479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aphicFrame>
        <p:nvGraphicFramePr>
          <p:cNvPr id="9" name="Table 8">
            <a:extLst>
              <a:ext uri="{FF2B5EF4-FFF2-40B4-BE49-F238E27FC236}">
                <a16:creationId xmlns:a16="http://schemas.microsoft.com/office/drawing/2014/main" id="{8D30D139-33BC-D959-AFEA-89773B3745B5}"/>
              </a:ext>
            </a:extLst>
          </p:cNvPr>
          <p:cNvGraphicFramePr>
            <a:graphicFrameLocks noGrp="1"/>
          </p:cNvGraphicFramePr>
          <p:nvPr>
            <p:extLst>
              <p:ext uri="{D42A27DB-BD31-4B8C-83A1-F6EECF244321}">
                <p14:modId xmlns:p14="http://schemas.microsoft.com/office/powerpoint/2010/main" val="2837306229"/>
              </p:ext>
            </p:extLst>
          </p:nvPr>
        </p:nvGraphicFramePr>
        <p:xfrm>
          <a:off x="5297763" y="730043"/>
          <a:ext cx="6250770" cy="5237050"/>
        </p:xfrm>
        <a:graphic>
          <a:graphicData uri="http://schemas.openxmlformats.org/drawingml/2006/table">
            <a:tbl>
              <a:tblPr firstRow="1" firstCol="1" bandRow="1">
                <a:noFill/>
              </a:tblPr>
              <a:tblGrid>
                <a:gridCol w="3210340">
                  <a:extLst>
                    <a:ext uri="{9D8B030D-6E8A-4147-A177-3AD203B41FA5}">
                      <a16:colId xmlns:a16="http://schemas.microsoft.com/office/drawing/2014/main" val="713119679"/>
                    </a:ext>
                  </a:extLst>
                </a:gridCol>
                <a:gridCol w="3040430">
                  <a:extLst>
                    <a:ext uri="{9D8B030D-6E8A-4147-A177-3AD203B41FA5}">
                      <a16:colId xmlns:a16="http://schemas.microsoft.com/office/drawing/2014/main" val="2882770267"/>
                    </a:ext>
                  </a:extLst>
                </a:gridCol>
              </a:tblGrid>
              <a:tr h="629802">
                <a:tc>
                  <a:txBody>
                    <a:bodyPr/>
                    <a:lstStyle/>
                    <a:p>
                      <a:pPr marL="0" marR="0">
                        <a:lnSpc>
                          <a:spcPct val="107000"/>
                        </a:lnSpc>
                        <a:spcBef>
                          <a:spcPts val="0"/>
                        </a:spcBef>
                        <a:spcAft>
                          <a:spcPts val="0"/>
                        </a:spcAft>
                      </a:pPr>
                      <a:r>
                        <a:rPr lang="en-US" sz="2300" b="1" cap="none" spc="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Analog formats include:</a:t>
                      </a:r>
                      <a:endParaRPr lang="en-US" sz="23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1344" marR="80544" marT="26098" marB="195737" anchor="b">
                    <a:lnL w="12700" cmpd="sng">
                      <a:noFill/>
                    </a:lnL>
                    <a:lnR w="12700" cmpd="sng">
                      <a:noFill/>
                    </a:lnR>
                    <a:lnT w="9525" cap="flat" cmpd="sng" algn="ctr">
                      <a:noFill/>
                      <a:prstDash val="solid"/>
                    </a:lnT>
                    <a:lnB w="38100" cmpd="sng">
                      <a:noFill/>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endParaRPr lang="en-US" sz="23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1344" marR="80544" marT="26098" marB="195737" anchor="b">
                    <a:lnL w="12700" cmpd="sng">
                      <a:noFill/>
                    </a:lnL>
                    <a:lnR w="12700" cmpd="sng">
                      <a:noFill/>
                    </a:lnR>
                    <a:lnT w="9525" cap="flat" cmpd="sng" algn="ctr">
                      <a:noFill/>
                      <a:prstDash val="soli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3204066"/>
                  </a:ext>
                </a:extLst>
              </a:tr>
              <a:tr h="540995">
                <a:tc>
                  <a:txBody>
                    <a:bodyPr/>
                    <a:lstStyle/>
                    <a:p>
                      <a:pPr marL="0" marR="0">
                        <a:lnSpc>
                          <a:spcPct val="107000"/>
                        </a:lnSpc>
                        <a:spcBef>
                          <a:spcPts val="0"/>
                        </a:spcBef>
                        <a:spcAft>
                          <a:spcPts val="0"/>
                        </a:spcAft>
                      </a:pPr>
                      <a:r>
                        <a:rPr lang="en-US" sz="1700" b="1" cap="none" spc="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¾” Videotape</a:t>
                      </a:r>
                      <a:endParaRPr lang="en-US" sz="17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1344" marR="80544" marT="26098" marB="195737" anchor="ctr">
                    <a:lnL w="9525" cap="flat" cmpd="sng" algn="ctr">
                      <a:solidFill>
                        <a:schemeClr val="tx1"/>
                      </a:solidFill>
                      <a:prstDash val="solid"/>
                    </a:lnL>
                    <a:lnR w="12700" cmpd="sng">
                      <a:noFill/>
                      <a:prstDash val="solid"/>
                    </a:lnR>
                    <a:lnT w="38100" cmpd="sng">
                      <a:noFill/>
                    </a:lnT>
                    <a:lnB w="9525" cap="flat" cmpd="sng" algn="ctr">
                      <a:noFill/>
                      <a:prstDash val="soli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700" cap="none" spc="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U-Matic Videotape</a:t>
                      </a:r>
                      <a:endParaRPr lang="en-US" sz="17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1344" marR="80544" marT="26098" marB="195737" anchor="ctr">
                    <a:lnL w="12700" cmpd="sng">
                      <a:noFill/>
                      <a:prstDash val="solid"/>
                    </a:lnL>
                    <a:lnR w="12700" cmpd="sng">
                      <a:noFill/>
                      <a:prstDash val="solid"/>
                    </a:lnR>
                    <a:lnT w="38100" cmpd="sng">
                      <a:noFill/>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268494256"/>
                  </a:ext>
                </a:extLst>
              </a:tr>
              <a:tr h="540995">
                <a:tc>
                  <a:txBody>
                    <a:bodyPr/>
                    <a:lstStyle/>
                    <a:p>
                      <a:pPr marL="0" marR="0">
                        <a:lnSpc>
                          <a:spcPct val="107000"/>
                        </a:lnSpc>
                        <a:spcBef>
                          <a:spcPts val="0"/>
                        </a:spcBef>
                        <a:spcAft>
                          <a:spcPts val="0"/>
                        </a:spcAft>
                      </a:pPr>
                      <a:r>
                        <a:rPr lang="en-US" sz="1700" b="1" cap="none" spc="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 Videotape</a:t>
                      </a:r>
                      <a:endParaRPr lang="en-US" sz="17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1344" marR="80544" marT="26098" marB="195737"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a:lnSpc>
                          <a:spcPct val="107000"/>
                        </a:lnSpc>
                        <a:spcBef>
                          <a:spcPts val="0"/>
                        </a:spcBef>
                        <a:spcAft>
                          <a:spcPts val="0"/>
                        </a:spcAft>
                      </a:pPr>
                      <a:r>
                        <a:rPr lang="en-US" sz="1700" cap="none" spc="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VHS Videotape</a:t>
                      </a:r>
                      <a:endParaRPr lang="en-US" sz="17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1344" marR="80544" marT="26098" marB="195737" anchor="ctr">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48795138"/>
                  </a:ext>
                </a:extLst>
              </a:tr>
              <a:tr h="540995">
                <a:tc>
                  <a:txBody>
                    <a:bodyPr/>
                    <a:lstStyle/>
                    <a:p>
                      <a:pPr marL="0" marR="0">
                        <a:lnSpc>
                          <a:spcPct val="107000"/>
                        </a:lnSpc>
                        <a:spcBef>
                          <a:spcPts val="0"/>
                        </a:spcBef>
                        <a:spcAft>
                          <a:spcPts val="0"/>
                        </a:spcAft>
                      </a:pPr>
                      <a:r>
                        <a:rPr lang="en-US" sz="1700" b="1" cap="none" spc="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16 mm Film</a:t>
                      </a:r>
                      <a:endParaRPr lang="en-US" sz="17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1344" marR="80544" marT="26098" marB="195737"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700" cap="none" spc="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Magnetic Tape (Audio)</a:t>
                      </a:r>
                      <a:endParaRPr lang="en-US" sz="17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1344" marR="80544" marT="26098" marB="195737" anchor="ctr">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888835783"/>
                  </a:ext>
                </a:extLst>
              </a:tr>
              <a:tr h="540995">
                <a:tc>
                  <a:txBody>
                    <a:bodyPr/>
                    <a:lstStyle/>
                    <a:p>
                      <a:pPr marL="0" marR="0">
                        <a:lnSpc>
                          <a:spcPct val="107000"/>
                        </a:lnSpc>
                        <a:spcBef>
                          <a:spcPts val="0"/>
                        </a:spcBef>
                        <a:spcAft>
                          <a:spcPts val="0"/>
                        </a:spcAft>
                      </a:pPr>
                      <a:r>
                        <a:rPr lang="en-US" sz="1700" b="1" cap="none" spc="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8 mm Film</a:t>
                      </a:r>
                      <a:endParaRPr lang="en-US" sz="17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1344" marR="80544" marT="26098" marB="195737"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a:lnSpc>
                          <a:spcPct val="107000"/>
                        </a:lnSpc>
                        <a:spcBef>
                          <a:spcPts val="0"/>
                        </a:spcBef>
                        <a:spcAft>
                          <a:spcPts val="0"/>
                        </a:spcAft>
                      </a:pPr>
                      <a:r>
                        <a:rPr lang="en-US" sz="1700" cap="none" spc="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Vinyl Phonographs</a:t>
                      </a:r>
                      <a:endParaRPr lang="en-US" sz="17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1344" marR="80544" marT="26098" marB="195737" anchor="ctr">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44640334"/>
                  </a:ext>
                </a:extLst>
              </a:tr>
              <a:tr h="540995">
                <a:tc>
                  <a:txBody>
                    <a:bodyPr/>
                    <a:lstStyle/>
                    <a:p>
                      <a:pPr marL="0" marR="0">
                        <a:lnSpc>
                          <a:spcPct val="107000"/>
                        </a:lnSpc>
                        <a:spcBef>
                          <a:spcPts val="0"/>
                        </a:spcBef>
                        <a:spcAft>
                          <a:spcPts val="0"/>
                        </a:spcAft>
                      </a:pPr>
                      <a:r>
                        <a:rPr lang="en-US" sz="1700" b="1" cap="none" spc="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2” Videotape</a:t>
                      </a:r>
                      <a:endParaRPr lang="en-US" sz="17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1344" marR="80544" marT="26098" marB="195737"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700" cap="none" spc="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Cassette Tapes (Audio)</a:t>
                      </a:r>
                      <a:endParaRPr lang="en-US" sz="17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1344" marR="80544" marT="26098" marB="195737" anchor="ctr">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870293575"/>
                  </a:ext>
                </a:extLst>
              </a:tr>
              <a:tr h="540995">
                <a:tc>
                  <a:txBody>
                    <a:bodyPr/>
                    <a:lstStyle/>
                    <a:p>
                      <a:pPr marL="0" marR="0">
                        <a:lnSpc>
                          <a:spcPct val="107000"/>
                        </a:lnSpc>
                        <a:spcBef>
                          <a:spcPts val="0"/>
                        </a:spcBef>
                        <a:spcAft>
                          <a:spcPts val="0"/>
                        </a:spcAft>
                      </a:pPr>
                      <a:r>
                        <a:rPr lang="en-US" sz="1700" b="1" cap="none" spc="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Beta Max and SP Videotape</a:t>
                      </a:r>
                      <a:endParaRPr lang="en-US" sz="17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1344" marR="80544" marT="26098" marB="195737"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a:lnSpc>
                          <a:spcPct val="107000"/>
                        </a:lnSpc>
                        <a:spcBef>
                          <a:spcPts val="0"/>
                        </a:spcBef>
                        <a:spcAft>
                          <a:spcPts val="0"/>
                        </a:spcAft>
                      </a:pPr>
                      <a:r>
                        <a:rPr lang="en-US" sz="1700" cap="none" spc="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Variety of Born Digital Formats</a:t>
                      </a:r>
                      <a:endParaRPr lang="en-US" sz="17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1344" marR="80544" marT="26098" marB="195737" anchor="ctr">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73137889"/>
                  </a:ext>
                </a:extLst>
              </a:tr>
              <a:tr h="820283">
                <a:tc>
                  <a:txBody>
                    <a:bodyPr/>
                    <a:lstStyle/>
                    <a:p>
                      <a:pPr marL="0" marR="0">
                        <a:lnSpc>
                          <a:spcPct val="107000"/>
                        </a:lnSpc>
                        <a:spcBef>
                          <a:spcPts val="0"/>
                        </a:spcBef>
                        <a:spcAft>
                          <a:spcPts val="0"/>
                        </a:spcAft>
                      </a:pPr>
                      <a:r>
                        <a:rPr lang="en-US" sz="1700" b="1" cap="none" spc="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DVD – Optical Disc</a:t>
                      </a:r>
                      <a:endParaRPr lang="en-US" sz="17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1344" marR="80544" marT="26098" marB="195737" anchor="ctr">
                    <a:lnL w="9525" cap="flat" cmpd="sng" algn="ctr">
                      <a:solidFill>
                        <a:schemeClr val="tx1"/>
                      </a:solid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700" cap="none" spc="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Mini-DV</a:t>
                      </a:r>
                      <a:endParaRPr lang="en-US" sz="17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7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1344" marR="80544" marT="26098" marB="195737" anchor="ctr">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248406759"/>
                  </a:ext>
                </a:extLst>
              </a:tr>
              <a:tr h="540995">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700" b="1" cap="none" spc="0"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CD – Optical Disc</a:t>
                      </a:r>
                      <a:endParaRPr lang="en-US" sz="1700" b="1"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1344" marR="80544" marT="26098" marB="195737" anchor="ctr">
                    <a:lnL w="9525" cap="flat" cmpd="sng" algn="ctr">
                      <a:solidFill>
                        <a:schemeClr val="tx1"/>
                      </a:solid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marL="0" marR="0">
                        <a:lnSpc>
                          <a:spcPct val="107000"/>
                        </a:lnSpc>
                        <a:spcBef>
                          <a:spcPts val="0"/>
                        </a:spcBef>
                        <a:spcAft>
                          <a:spcPts val="0"/>
                        </a:spcAft>
                      </a:pPr>
                      <a:endParaRPr lang="en-US" sz="17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1344" marR="80544" marT="26098" marB="195737" anchor="ctr">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60442063"/>
                  </a:ext>
                </a:extLst>
              </a:tr>
            </a:tbl>
          </a:graphicData>
        </a:graphic>
      </p:graphicFrame>
      <p:sp>
        <p:nvSpPr>
          <p:cNvPr id="3" name="Rectangle 2">
            <a:extLst>
              <a:ext uri="{FF2B5EF4-FFF2-40B4-BE49-F238E27FC236}">
                <a16:creationId xmlns:a16="http://schemas.microsoft.com/office/drawing/2014/main" id="{CFCA122E-EDB8-67AD-1662-CA94DDFC49E5}"/>
              </a:ext>
            </a:extLst>
          </p:cNvPr>
          <p:cNvSpPr/>
          <p:nvPr/>
        </p:nvSpPr>
        <p:spPr>
          <a:xfrm>
            <a:off x="0" y="0"/>
            <a:ext cx="4654296"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619504" y="2196228"/>
            <a:ext cx="3415288" cy="1562971"/>
          </a:xfrm>
          <a:solidFill>
            <a:schemeClr val="bg1"/>
          </a:solidFill>
          <a:ln>
            <a:solidFill>
              <a:schemeClr val="tx1"/>
            </a:solidFill>
          </a:ln>
        </p:spPr>
        <p:txBody>
          <a:bodyPr vert="horz" lIns="274320" tIns="182880" rIns="274320" bIns="182880" rtlCol="0" anchor="ctr" anchorCtr="1">
            <a:normAutofit/>
          </a:bodyPr>
          <a:lstStyle/>
          <a:p>
            <a:r>
              <a:rPr lang="en-US" sz="2000" dirty="0">
                <a:solidFill>
                  <a:schemeClr val="tx1"/>
                </a:solidFill>
              </a:rPr>
              <a:t>Existing collection formats</a:t>
            </a:r>
          </a:p>
        </p:txBody>
      </p:sp>
    </p:spTree>
    <p:extLst>
      <p:ext uri="{BB962C8B-B14F-4D97-AF65-F5344CB8AC3E}">
        <p14:creationId xmlns:p14="http://schemas.microsoft.com/office/powerpoint/2010/main" val="224798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AF573-2F7E-BCC2-A9BF-23C036384465}"/>
              </a:ext>
            </a:extLst>
          </p:cNvPr>
          <p:cNvSpPr>
            <a:spLocks noGrp="1"/>
          </p:cNvSpPr>
          <p:nvPr>
            <p:ph type="title"/>
          </p:nvPr>
        </p:nvSpPr>
        <p:spPr>
          <a:xfrm>
            <a:off x="5498590" y="988741"/>
            <a:ext cx="5888754" cy="4880518"/>
          </a:xfrm>
          <a:noFill/>
          <a:ln>
            <a:noFill/>
          </a:ln>
        </p:spPr>
        <p:txBody>
          <a:bodyPr vert="horz" wrap="square" lIns="274320" tIns="182880" rIns="274320" bIns="182880" rtlCol="0" anchor="ctr" anchorCtr="1">
            <a:normAutofit/>
          </a:bodyPr>
          <a:lstStyle/>
          <a:p>
            <a:pPr algn="l"/>
            <a:r>
              <a:rPr lang="en-US" sz="4800" kern="1200" cap="all" spc="200" baseline="0" dirty="0">
                <a:solidFill>
                  <a:schemeClr val="tx1"/>
                </a:solidFill>
                <a:effectLst>
                  <a:outerShdw blurRad="38100" dist="38100" dir="2700000" algn="tl">
                    <a:srgbClr val="000000">
                      <a:alpha val="43137"/>
                    </a:srgbClr>
                  </a:outerShdw>
                </a:effectLst>
                <a:latin typeface="+mj-lt"/>
                <a:ea typeface="+mj-ea"/>
                <a:cs typeface="+mj-cs"/>
              </a:rPr>
              <a:t>Original arrangement</a:t>
            </a:r>
          </a:p>
        </p:txBody>
      </p:sp>
      <p:sp>
        <p:nvSpPr>
          <p:cNvPr id="21" name="Rectangle 20">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3" name="Rectangle 22">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126835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8237880" y="1659006"/>
            <a:ext cx="3066937" cy="1188720"/>
          </a:xfrm>
        </p:spPr>
        <p:txBody>
          <a:bodyPr vert="horz" lIns="182880" tIns="182880" rIns="182880" bIns="182880" rtlCol="0" anchor="ctr">
            <a:normAutofit/>
          </a:bodyPr>
          <a:lstStyle/>
          <a:p>
            <a:r>
              <a:rPr lang="en-US" sz="2000" i="0" dirty="0">
                <a:effectLst/>
              </a:rPr>
              <a:t>Arrangement and Original Order</a:t>
            </a:r>
            <a:endParaRPr lang="en-US" sz="2000" dirty="0"/>
          </a:p>
        </p:txBody>
      </p:sp>
      <p:sp>
        <p:nvSpPr>
          <p:cNvPr id="4112" name="Rectangle 4111">
            <a:extLst>
              <a:ext uri="{FF2B5EF4-FFF2-40B4-BE49-F238E27FC236}">
                <a16:creationId xmlns:a16="http://schemas.microsoft.com/office/drawing/2014/main" id="{A99FE660-E3DF-47E7-962D-66C6F6CE0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95"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4114" name="Rectangle 4113">
            <a:extLst>
              <a:ext uri="{FF2B5EF4-FFF2-40B4-BE49-F238E27FC236}">
                <a16:creationId xmlns:a16="http://schemas.microsoft.com/office/drawing/2014/main" id="{38C29FEE-8E8F-43D5-AD23-EB4060B4D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8415"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1" name="TextBox 10">
            <a:extLst>
              <a:ext uri="{FF2B5EF4-FFF2-40B4-BE49-F238E27FC236}">
                <a16:creationId xmlns:a16="http://schemas.microsoft.com/office/drawing/2014/main" id="{33C1C408-F28C-ED12-671B-2506E38019B7}"/>
              </a:ext>
            </a:extLst>
          </p:cNvPr>
          <p:cNvSpPr txBox="1"/>
          <p:nvPr/>
        </p:nvSpPr>
        <p:spPr>
          <a:xfrm>
            <a:off x="8090518" y="3429000"/>
            <a:ext cx="3650379" cy="1508654"/>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ts val="1000"/>
              </a:spcBef>
              <a:spcAft>
                <a:spcPts val="0"/>
              </a:spcAft>
              <a:buClr>
                <a:srgbClr val="9BAFB5"/>
              </a:buClr>
              <a:buSzTx/>
              <a:buFontTx/>
              <a:buNone/>
              <a:tabLst/>
              <a:defRPr/>
            </a:pPr>
            <a:r>
              <a:rPr kumimoji="0" lang="en-US" sz="2000" b="1" i="0" u="none" strike="noStrike" kern="1200" cap="none" spc="0" normalizeH="0" baseline="0" noProof="0" dirty="0">
                <a:ln>
                  <a:noFill/>
                </a:ln>
                <a:solidFill>
                  <a:srgbClr val="000000">
                    <a:lumMod val="85000"/>
                    <a:lumOff val="15000"/>
                  </a:srgbClr>
                </a:solidFill>
                <a:effectLst/>
                <a:uLnTx/>
                <a:uFillTx/>
                <a:latin typeface="Calibri"/>
                <a:ea typeface="+mn-ea"/>
                <a:cs typeface="+mn-cs"/>
              </a:rPr>
              <a:t>1978 - </a:t>
            </a:r>
            <a:r>
              <a:rPr kumimoji="0" lang="en-US" sz="2000" b="0" i="0" u="none" strike="noStrike" kern="1200" cap="none" spc="0" normalizeH="0" baseline="0" noProof="0" dirty="0">
                <a:ln>
                  <a:noFill/>
                </a:ln>
                <a:solidFill>
                  <a:srgbClr val="000000">
                    <a:lumMod val="85000"/>
                    <a:lumOff val="15000"/>
                  </a:srgbClr>
                </a:solidFill>
                <a:effectLst/>
                <a:uLnTx/>
                <a:uFillTx/>
                <a:latin typeface="Calibri"/>
                <a:ea typeface="+mn-ea"/>
                <a:cs typeface="+mn-cs"/>
              </a:rPr>
              <a:t>First compiled evidence of inventory was recorded by hand and transferred to standardized form in 1985.</a:t>
            </a:r>
            <a:endParaRPr kumimoji="0" lang="en-US" sz="2000" b="1" i="0" u="none" strike="noStrike" kern="1200" cap="none" spc="0" normalizeH="0" baseline="0" noProof="0" dirty="0">
              <a:ln>
                <a:noFill/>
              </a:ln>
              <a:solidFill>
                <a:srgbClr val="000000">
                  <a:lumMod val="85000"/>
                  <a:lumOff val="15000"/>
                </a:srgbClr>
              </a:solidFill>
              <a:effectLst/>
              <a:uLnTx/>
              <a:uFillTx/>
              <a:latin typeface="Calibri"/>
              <a:ea typeface="+mn-ea"/>
              <a:cs typeface="+mn-cs"/>
            </a:endParaRPr>
          </a:p>
        </p:txBody>
      </p:sp>
      <p:pic>
        <p:nvPicPr>
          <p:cNvPr id="6" name="Picture 5" descr="A close-up of a document&#10;&#10;Description automatically generated">
            <a:extLst>
              <a:ext uri="{FF2B5EF4-FFF2-40B4-BE49-F238E27FC236}">
                <a16:creationId xmlns:a16="http://schemas.microsoft.com/office/drawing/2014/main" id="{33FE1841-57DE-184A-0D56-40D9241EC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644" y="1791392"/>
            <a:ext cx="6226233" cy="3275215"/>
          </a:xfrm>
          <a:prstGeom prst="rect">
            <a:avLst/>
          </a:prstGeom>
        </p:spPr>
      </p:pic>
    </p:spTree>
    <p:extLst>
      <p:ext uri="{BB962C8B-B14F-4D97-AF65-F5344CB8AC3E}">
        <p14:creationId xmlns:p14="http://schemas.microsoft.com/office/powerpoint/2010/main" val="1815933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8146648" y="1807862"/>
            <a:ext cx="3066937" cy="1188720"/>
          </a:xfrm>
        </p:spPr>
        <p:txBody>
          <a:bodyPr vert="horz" lIns="182880" tIns="182880" rIns="182880" bIns="182880" rtlCol="0" anchor="ctr">
            <a:normAutofit/>
          </a:bodyPr>
          <a:lstStyle/>
          <a:p>
            <a:r>
              <a:rPr lang="en-US" sz="2000" i="0" dirty="0">
                <a:effectLst/>
              </a:rPr>
              <a:t>Arrangement and Original Order</a:t>
            </a:r>
            <a:endParaRPr lang="en-US" sz="2000" dirty="0"/>
          </a:p>
        </p:txBody>
      </p:sp>
      <p:sp>
        <p:nvSpPr>
          <p:cNvPr id="4112" name="Rectangle 4111">
            <a:extLst>
              <a:ext uri="{FF2B5EF4-FFF2-40B4-BE49-F238E27FC236}">
                <a16:creationId xmlns:a16="http://schemas.microsoft.com/office/drawing/2014/main" id="{A99FE660-E3DF-47E7-962D-66C6F6CE0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95"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4114" name="Rectangle 4113">
            <a:extLst>
              <a:ext uri="{FF2B5EF4-FFF2-40B4-BE49-F238E27FC236}">
                <a16:creationId xmlns:a16="http://schemas.microsoft.com/office/drawing/2014/main" id="{38C29FEE-8E8F-43D5-AD23-EB4060B4D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8415"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1" name="TextBox 10">
            <a:extLst>
              <a:ext uri="{FF2B5EF4-FFF2-40B4-BE49-F238E27FC236}">
                <a16:creationId xmlns:a16="http://schemas.microsoft.com/office/drawing/2014/main" id="{33C1C408-F28C-ED12-671B-2506E38019B7}"/>
              </a:ext>
            </a:extLst>
          </p:cNvPr>
          <p:cNvSpPr txBox="1"/>
          <p:nvPr/>
        </p:nvSpPr>
        <p:spPr>
          <a:xfrm>
            <a:off x="8090518" y="3429000"/>
            <a:ext cx="3650379" cy="1508654"/>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ts val="1000"/>
              </a:spcBef>
              <a:spcAft>
                <a:spcPts val="0"/>
              </a:spcAft>
              <a:buClr>
                <a:srgbClr val="9BAFB5"/>
              </a:buClr>
              <a:buSzTx/>
              <a:buFontTx/>
              <a:buNone/>
              <a:tabLst/>
              <a:defRPr/>
            </a:pPr>
            <a:r>
              <a:rPr kumimoji="0" lang="en-US" sz="2000" b="1" i="0" u="none" strike="noStrike" kern="1200" cap="none" spc="0" normalizeH="0" baseline="0" noProof="0" dirty="0">
                <a:ln>
                  <a:noFill/>
                </a:ln>
                <a:solidFill>
                  <a:srgbClr val="000000">
                    <a:lumMod val="85000"/>
                    <a:lumOff val="15000"/>
                  </a:srgbClr>
                </a:solidFill>
                <a:effectLst/>
                <a:uLnTx/>
                <a:uFillTx/>
                <a:latin typeface="Calibri"/>
                <a:ea typeface="+mn-ea"/>
                <a:cs typeface="+mn-cs"/>
              </a:rPr>
              <a:t>1990 - </a:t>
            </a:r>
            <a:r>
              <a:rPr kumimoji="0" lang="en-US" sz="2000" b="0" i="0" u="none" strike="noStrike" kern="1200" cap="none" spc="0" normalizeH="0" baseline="0" noProof="0" dirty="0">
                <a:ln>
                  <a:noFill/>
                </a:ln>
                <a:solidFill>
                  <a:srgbClr val="000000">
                    <a:lumMod val="85000"/>
                    <a:lumOff val="15000"/>
                  </a:srgbClr>
                </a:solidFill>
                <a:effectLst/>
                <a:uLnTx/>
                <a:uFillTx/>
                <a:latin typeface="Calibri"/>
                <a:ea typeface="+mn-ea"/>
                <a:cs typeface="+mn-cs"/>
              </a:rPr>
              <a:t>A comprehensive catalog created in 1990 documented by original order with the addition of OCLC number.</a:t>
            </a:r>
          </a:p>
        </p:txBody>
      </p:sp>
      <p:pic>
        <p:nvPicPr>
          <p:cNvPr id="6" name="Picture 5" descr="A document with text and numbers&#10;&#10;Description automatically generated">
            <a:extLst>
              <a:ext uri="{FF2B5EF4-FFF2-40B4-BE49-F238E27FC236}">
                <a16:creationId xmlns:a16="http://schemas.microsoft.com/office/drawing/2014/main" id="{4DDCD6D8-A609-74DB-7561-45ABF9193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122" y="1316182"/>
            <a:ext cx="6364778" cy="4225636"/>
          </a:xfrm>
          <a:prstGeom prst="rect">
            <a:avLst/>
          </a:prstGeom>
        </p:spPr>
      </p:pic>
    </p:spTree>
    <p:extLst>
      <p:ext uri="{BB962C8B-B14F-4D97-AF65-F5344CB8AC3E}">
        <p14:creationId xmlns:p14="http://schemas.microsoft.com/office/powerpoint/2010/main" val="1613254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8309505" y="1655808"/>
            <a:ext cx="3066937" cy="1188720"/>
          </a:xfrm>
        </p:spPr>
        <p:txBody>
          <a:bodyPr vert="horz" lIns="182880" tIns="182880" rIns="182880" bIns="182880" rtlCol="0" anchor="ctr">
            <a:normAutofit/>
          </a:bodyPr>
          <a:lstStyle/>
          <a:p>
            <a:r>
              <a:rPr lang="en-US" sz="2000" i="0" dirty="0">
                <a:effectLst/>
              </a:rPr>
              <a:t>Arrangement and Original Order</a:t>
            </a:r>
            <a:endParaRPr lang="en-US" sz="2000" dirty="0"/>
          </a:p>
        </p:txBody>
      </p:sp>
      <p:sp>
        <p:nvSpPr>
          <p:cNvPr id="2055" name="Rectangle 2054">
            <a:extLst>
              <a:ext uri="{FF2B5EF4-FFF2-40B4-BE49-F238E27FC236}">
                <a16:creationId xmlns:a16="http://schemas.microsoft.com/office/drawing/2014/main" id="{A99FE660-E3DF-47E7-962D-66C6F6CE0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95"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2057" name="Rectangle 2056">
            <a:extLst>
              <a:ext uri="{FF2B5EF4-FFF2-40B4-BE49-F238E27FC236}">
                <a16:creationId xmlns:a16="http://schemas.microsoft.com/office/drawing/2014/main" id="{38C29FEE-8E8F-43D5-AD23-EB4060B4D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8415"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1" name="TextBox 10">
            <a:extLst>
              <a:ext uri="{FF2B5EF4-FFF2-40B4-BE49-F238E27FC236}">
                <a16:creationId xmlns:a16="http://schemas.microsoft.com/office/drawing/2014/main" id="{33C1C408-F28C-ED12-671B-2506E38019B7}"/>
              </a:ext>
            </a:extLst>
          </p:cNvPr>
          <p:cNvSpPr txBox="1"/>
          <p:nvPr/>
        </p:nvSpPr>
        <p:spPr>
          <a:xfrm>
            <a:off x="8312677" y="3291628"/>
            <a:ext cx="3063765" cy="1412961"/>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ts val="1000"/>
              </a:spcBef>
              <a:spcAft>
                <a:spcPts val="0"/>
              </a:spcAft>
              <a:buClr>
                <a:srgbClr val="9BAFB5"/>
              </a:buClr>
              <a:buSzTx/>
              <a:buFontTx/>
              <a:buNone/>
              <a:tabLst/>
              <a:defRPr/>
            </a:pPr>
            <a:r>
              <a:rPr kumimoji="0" lang="en-US" sz="2000" b="1" i="0" u="none" strike="noStrike" kern="1200" cap="none" spc="0" normalizeH="0" baseline="0" noProof="0" dirty="0">
                <a:ln>
                  <a:noFill/>
                </a:ln>
                <a:solidFill>
                  <a:srgbClr val="000000">
                    <a:lumMod val="85000"/>
                    <a:lumOff val="15000"/>
                  </a:srgbClr>
                </a:solidFill>
                <a:effectLst/>
                <a:uLnTx/>
                <a:uFillTx/>
                <a:latin typeface="Calibri"/>
                <a:ea typeface="+mn-ea"/>
                <a:cs typeface="+mn-cs"/>
              </a:rPr>
              <a:t>2003 – </a:t>
            </a:r>
            <a:r>
              <a:rPr kumimoji="0" lang="en-US" sz="2000" b="0" i="0" u="none" strike="noStrike" kern="1200" cap="none" spc="0" normalizeH="0" baseline="0" noProof="0" dirty="0">
                <a:ln>
                  <a:noFill/>
                </a:ln>
                <a:solidFill>
                  <a:srgbClr val="000000">
                    <a:lumMod val="85000"/>
                    <a:lumOff val="15000"/>
                  </a:srgbClr>
                </a:solidFill>
                <a:effectLst/>
                <a:uLnTx/>
                <a:uFillTx/>
                <a:latin typeface="Calibri"/>
                <a:ea typeface="+mn-ea"/>
                <a:cs typeface="+mn-cs"/>
              </a:rPr>
              <a:t>In 2003 an updated Collection catalog accounted for </a:t>
            </a:r>
            <a:r>
              <a:rPr kumimoji="0" lang="en-US" sz="2000" b="1" i="0" u="none" strike="noStrike" kern="1200" cap="none" spc="0" normalizeH="0" baseline="0" noProof="0" dirty="0">
                <a:ln>
                  <a:noFill/>
                </a:ln>
                <a:solidFill>
                  <a:srgbClr val="000000">
                    <a:lumMod val="85000"/>
                    <a:lumOff val="15000"/>
                  </a:srgbClr>
                </a:solidFill>
                <a:effectLst/>
                <a:uLnTx/>
                <a:uFillTx/>
                <a:latin typeface="Calibri"/>
                <a:ea typeface="+mn-ea"/>
                <a:cs typeface="+mn-cs"/>
              </a:rPr>
              <a:t>70,000 items</a:t>
            </a:r>
          </a:p>
        </p:txBody>
      </p:sp>
      <p:pic>
        <p:nvPicPr>
          <p:cNvPr id="4" name="Picture 3" descr="A close-up of a list of candidates&#10;&#10;Description automatically generated">
            <a:extLst>
              <a:ext uri="{FF2B5EF4-FFF2-40B4-BE49-F238E27FC236}">
                <a16:creationId xmlns:a16="http://schemas.microsoft.com/office/drawing/2014/main" id="{E30EAFCC-9E0C-A902-5CD1-55BC97633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394" y="1558993"/>
            <a:ext cx="6226233" cy="4003964"/>
          </a:xfrm>
          <a:prstGeom prst="rect">
            <a:avLst/>
          </a:prstGeom>
        </p:spPr>
      </p:pic>
    </p:spTree>
    <p:extLst>
      <p:ext uri="{BB962C8B-B14F-4D97-AF65-F5344CB8AC3E}">
        <p14:creationId xmlns:p14="http://schemas.microsoft.com/office/powerpoint/2010/main" val="1798592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2282410" y="716864"/>
            <a:ext cx="7237604" cy="693192"/>
          </a:xfrm>
        </p:spPr>
        <p:txBody>
          <a:bodyPr>
            <a:normAutofit fontScale="90000"/>
          </a:bodyPr>
          <a:lstStyle/>
          <a:p>
            <a:r>
              <a:rPr lang="en-US" dirty="0"/>
              <a:t>About the Collection</a:t>
            </a:r>
          </a:p>
        </p:txBody>
      </p:sp>
      <p:sp>
        <p:nvSpPr>
          <p:cNvPr id="3" name="Content Placeholder 2">
            <a:extLst>
              <a:ext uri="{FF2B5EF4-FFF2-40B4-BE49-F238E27FC236}">
                <a16:creationId xmlns:a16="http://schemas.microsoft.com/office/drawing/2014/main" id="{41E0EC4E-B451-C292-2DF2-86FBFA6AA9BB}"/>
              </a:ext>
            </a:extLst>
          </p:cNvPr>
          <p:cNvSpPr>
            <a:spLocks noGrp="1"/>
          </p:cNvSpPr>
          <p:nvPr>
            <p:ph idx="1"/>
          </p:nvPr>
        </p:nvSpPr>
        <p:spPr>
          <a:xfrm>
            <a:off x="1254976" y="2271978"/>
            <a:ext cx="9816271" cy="2591443"/>
          </a:xfrm>
        </p:spPr>
        <p:txBody>
          <a:bodyPr>
            <a:noAutofit/>
          </a:bodyPr>
          <a:lstStyle/>
          <a:p>
            <a:pPr marL="0" indent="0" algn="ctr">
              <a:lnSpc>
                <a:spcPct val="150000"/>
              </a:lnSpc>
              <a:buNone/>
            </a:pPr>
            <a:r>
              <a:rPr lang="en-US" sz="2800" b="1" i="0" dirty="0">
                <a:solidFill>
                  <a:srgbClr val="333333"/>
                </a:solidFill>
                <a:effectLst/>
                <a:latin typeface="Calibri" panose="020F0502020204030204" pitchFamily="34" charset="0"/>
                <a:cs typeface="Calibri" panose="020F0502020204030204" pitchFamily="34" charset="0"/>
              </a:rPr>
              <a:t>The Julian P. Kanter Political Commercial Collection is recognized internationally as a major source for political research and is one of the major sources for political commercials in the world. </a:t>
            </a:r>
          </a:p>
        </p:txBody>
      </p:sp>
    </p:spTree>
    <p:extLst>
      <p:ext uri="{BB962C8B-B14F-4D97-AF65-F5344CB8AC3E}">
        <p14:creationId xmlns:p14="http://schemas.microsoft.com/office/powerpoint/2010/main" val="3498634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804672" y="964692"/>
            <a:ext cx="3066937" cy="1188720"/>
          </a:xfrm>
        </p:spPr>
        <p:txBody>
          <a:bodyPr vert="horz" lIns="182880" tIns="182880" rIns="182880" bIns="182880" rtlCol="0" anchor="ctr">
            <a:normAutofit/>
          </a:bodyPr>
          <a:lstStyle/>
          <a:p>
            <a:r>
              <a:rPr lang="en-US" sz="2000" i="0" dirty="0">
                <a:effectLst/>
              </a:rPr>
              <a:t>Arrangement and Original Order</a:t>
            </a:r>
            <a:endParaRPr lang="en-US" sz="2000" dirty="0"/>
          </a:p>
        </p:txBody>
      </p:sp>
      <p:sp>
        <p:nvSpPr>
          <p:cNvPr id="11" name="TextBox 10">
            <a:extLst>
              <a:ext uri="{FF2B5EF4-FFF2-40B4-BE49-F238E27FC236}">
                <a16:creationId xmlns:a16="http://schemas.microsoft.com/office/drawing/2014/main" id="{33C1C408-F28C-ED12-671B-2506E38019B7}"/>
              </a:ext>
            </a:extLst>
          </p:cNvPr>
          <p:cNvSpPr txBox="1"/>
          <p:nvPr/>
        </p:nvSpPr>
        <p:spPr>
          <a:xfrm>
            <a:off x="657522" y="2563596"/>
            <a:ext cx="3525374" cy="3263206"/>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ts val="1000"/>
              </a:spcBef>
              <a:spcAft>
                <a:spcPts val="0"/>
              </a:spcAft>
              <a:buClr>
                <a:srgbClr val="9BAFB5"/>
              </a:buClr>
              <a:buSzTx/>
              <a:buFontTx/>
              <a:buNone/>
              <a:tabLst/>
              <a:defRPr/>
            </a:pPr>
            <a:r>
              <a:rPr kumimoji="0" lang="en-US" sz="2000" b="1" i="0" u="none" strike="noStrike" kern="1200" cap="none" spc="0" normalizeH="0" baseline="0" noProof="0" dirty="0">
                <a:ln>
                  <a:noFill/>
                </a:ln>
                <a:solidFill>
                  <a:srgbClr val="000000">
                    <a:lumMod val="85000"/>
                    <a:lumOff val="15000"/>
                  </a:srgbClr>
                </a:solidFill>
                <a:effectLst/>
                <a:uLnTx/>
                <a:uFillTx/>
                <a:latin typeface="Calibri"/>
                <a:ea typeface="+mn-ea"/>
                <a:cs typeface="+mn-cs"/>
              </a:rPr>
              <a:t>2014 – </a:t>
            </a:r>
            <a:r>
              <a:rPr kumimoji="0" lang="en-US" sz="2000" b="0" i="0" u="none" strike="noStrike" kern="1200" cap="none" spc="0" normalizeH="0" baseline="0" noProof="0" dirty="0">
                <a:ln>
                  <a:noFill/>
                </a:ln>
                <a:solidFill>
                  <a:srgbClr val="000000">
                    <a:lumMod val="85000"/>
                    <a:lumOff val="15000"/>
                  </a:srgbClr>
                </a:solidFill>
                <a:effectLst/>
                <a:uLnTx/>
                <a:uFillTx/>
                <a:latin typeface="Calibri"/>
                <a:ea typeface="+mn-ea"/>
                <a:cs typeface="+mn-cs"/>
              </a:rPr>
              <a:t>In 2014 the Political Communications Center received a grant from NEH to ‘digitize’ the moving image formats, creating a new catalog and more comprehensive finding aid for the collection. </a:t>
            </a:r>
          </a:p>
          <a:p>
            <a:pPr marL="0" marR="0" lvl="0" indent="0" algn="l" defTabSz="914400" rtl="0" eaLnBrk="1" fontAlgn="auto" latinLnBrk="0" hangingPunct="1">
              <a:lnSpc>
                <a:spcPct val="100000"/>
              </a:lnSpc>
              <a:spcBef>
                <a:spcPts val="1000"/>
              </a:spcBef>
              <a:spcAft>
                <a:spcPts val="0"/>
              </a:spcAft>
              <a:buClr>
                <a:srgbClr val="9BAFB5"/>
              </a:buClr>
              <a:buSzTx/>
              <a:buFontTx/>
              <a:buNone/>
              <a:tabLst/>
              <a:defRPr/>
            </a:pPr>
            <a:endParaRPr kumimoji="0" lang="en-US" sz="2000" b="0" i="0" u="none" strike="noStrike" kern="1200" cap="none" spc="0" normalizeH="0" baseline="0" noProof="0" dirty="0">
              <a:ln>
                <a:noFill/>
              </a:ln>
              <a:solidFill>
                <a:srgbClr val="000000">
                  <a:lumMod val="85000"/>
                  <a:lumOff val="15000"/>
                </a:srgbClr>
              </a:solidFill>
              <a:effectLst/>
              <a:uLnTx/>
              <a:uFillTx/>
              <a:latin typeface="Calibri"/>
              <a:ea typeface="+mn-ea"/>
              <a:cs typeface="+mn-cs"/>
            </a:endParaRPr>
          </a:p>
        </p:txBody>
      </p:sp>
      <p:sp>
        <p:nvSpPr>
          <p:cNvPr id="1068" name="Rectangle 1067">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070" name="Rectangle 1069">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grpSp>
        <p:nvGrpSpPr>
          <p:cNvPr id="16" name="Group 15">
            <a:extLst>
              <a:ext uri="{FF2B5EF4-FFF2-40B4-BE49-F238E27FC236}">
                <a16:creationId xmlns:a16="http://schemas.microsoft.com/office/drawing/2014/main" id="{2F31F1A5-D8E2-765F-6B00-A2F239994495}"/>
              </a:ext>
            </a:extLst>
          </p:cNvPr>
          <p:cNvGrpSpPr>
            <a:grpSpLocks/>
          </p:cNvGrpSpPr>
          <p:nvPr/>
        </p:nvGrpSpPr>
        <p:grpSpPr>
          <a:xfrm>
            <a:off x="4823366" y="2510510"/>
            <a:ext cx="6327234" cy="1844922"/>
            <a:chOff x="942716" y="3330979"/>
            <a:chExt cx="10096500" cy="2495550"/>
          </a:xfrm>
        </p:grpSpPr>
        <p:pic>
          <p:nvPicPr>
            <p:cNvPr id="1026" name="Picture 2" descr="A close-up of a computer screen&#10;&#10;Description automatically generated">
              <a:extLst>
                <a:ext uri="{FF2B5EF4-FFF2-40B4-BE49-F238E27FC236}">
                  <a16:creationId xmlns:a16="http://schemas.microsoft.com/office/drawing/2014/main" id="{94AE2873-5822-4837-D826-EC2067652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716" y="3330979"/>
              <a:ext cx="10096500" cy="24955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8FD100E3-B41A-0184-C2FF-C8D2215C3E4D}"/>
                </a:ext>
              </a:extLst>
            </p:cNvPr>
            <p:cNvSpPr>
              <a:spLocks noChangeArrowheads="1"/>
            </p:cNvSpPr>
            <p:nvPr/>
          </p:nvSpPr>
          <p:spPr bwMode="auto">
            <a:xfrm>
              <a:off x="1010759" y="3614464"/>
              <a:ext cx="1066397" cy="565691"/>
            </a:xfrm>
            <a:prstGeom prst="rect">
              <a:avLst/>
            </a:prstGeom>
            <a:solidFill>
              <a:srgbClr val="FF0000">
                <a:alpha val="24001"/>
              </a:srgbClr>
            </a:solidFill>
            <a:ln w="9525">
              <a:solidFill>
                <a:srgbClr val="FF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ill Sans MT"/>
                <a:ea typeface="+mn-ea"/>
                <a:cs typeface="+mn-cs"/>
              </a:endParaRPr>
            </a:p>
          </p:txBody>
        </p:sp>
      </p:grpSp>
    </p:spTree>
    <p:extLst>
      <p:ext uri="{BB962C8B-B14F-4D97-AF65-F5344CB8AC3E}">
        <p14:creationId xmlns:p14="http://schemas.microsoft.com/office/powerpoint/2010/main" val="4105876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4" name="Rectangle 13">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i="0" dirty="0">
                <a:effectLst/>
              </a:rPr>
              <a:t>Quick RECAP</a:t>
            </a:r>
            <a:endParaRPr lang="en-US" dirty="0"/>
          </a:p>
        </p:txBody>
      </p:sp>
      <p:graphicFrame>
        <p:nvGraphicFramePr>
          <p:cNvPr id="7" name="Table 7">
            <a:extLst>
              <a:ext uri="{FF2B5EF4-FFF2-40B4-BE49-F238E27FC236}">
                <a16:creationId xmlns:a16="http://schemas.microsoft.com/office/drawing/2014/main" id="{19C454DA-EF32-A6DA-58D0-CB999F6E7E53}"/>
              </a:ext>
            </a:extLst>
          </p:cNvPr>
          <p:cNvGraphicFramePr>
            <a:graphicFrameLocks noGrp="1"/>
          </p:cNvGraphicFramePr>
          <p:nvPr/>
        </p:nvGraphicFramePr>
        <p:xfrm>
          <a:off x="5294376" y="952910"/>
          <a:ext cx="6257544" cy="4952180"/>
        </p:xfrm>
        <a:graphic>
          <a:graphicData uri="http://schemas.openxmlformats.org/drawingml/2006/table">
            <a:tbl>
              <a:tblPr bandRow="1">
                <a:tableStyleId>{8EC20E35-A176-4012-BC5E-935CFFF8708E}</a:tableStyleId>
              </a:tblPr>
              <a:tblGrid>
                <a:gridCol w="832717">
                  <a:extLst>
                    <a:ext uri="{9D8B030D-6E8A-4147-A177-3AD203B41FA5}">
                      <a16:colId xmlns:a16="http://schemas.microsoft.com/office/drawing/2014/main" val="3043171686"/>
                    </a:ext>
                  </a:extLst>
                </a:gridCol>
                <a:gridCol w="5424827">
                  <a:extLst>
                    <a:ext uri="{9D8B030D-6E8A-4147-A177-3AD203B41FA5}">
                      <a16:colId xmlns:a16="http://schemas.microsoft.com/office/drawing/2014/main" val="3113984298"/>
                    </a:ext>
                  </a:extLst>
                </a:gridCol>
              </a:tblGrid>
              <a:tr h="1627367">
                <a:tc>
                  <a:txBody>
                    <a:bodyPr/>
                    <a:lstStyle/>
                    <a:p>
                      <a:r>
                        <a:rPr lang="en-US" sz="1700" b="1" dirty="0">
                          <a:latin typeface="+mj-lt"/>
                        </a:rPr>
                        <a:t>1978</a:t>
                      </a:r>
                    </a:p>
                  </a:txBody>
                  <a:tcPr marL="155729" marR="77864" marT="0" marB="38932" anchor="ctr"/>
                </a:tc>
                <a:tc>
                  <a:txBody>
                    <a:bodyPr/>
                    <a:lstStyle/>
                    <a:p>
                      <a:pPr marL="0" indent="0">
                        <a:buClr>
                          <a:schemeClr val="accent1"/>
                        </a:buClr>
                        <a:buFont typeface="Arial" panose="020B0604020202020204" pitchFamily="34" charset="0"/>
                        <a:buNone/>
                      </a:pPr>
                      <a:r>
                        <a:rPr lang="en-US" sz="1700" dirty="0">
                          <a:latin typeface="+mj-lt"/>
                        </a:rPr>
                        <a:t>Original arrangement was </a:t>
                      </a:r>
                      <a:r>
                        <a:rPr lang="en-US" sz="1700" b="1" dirty="0">
                          <a:latin typeface="+mj-lt"/>
                        </a:rPr>
                        <a:t>alphabetical according to the candidate’s name </a:t>
                      </a:r>
                      <a:r>
                        <a:rPr lang="en-US" sz="1700" dirty="0">
                          <a:latin typeface="+mj-lt"/>
                        </a:rPr>
                        <a:t>with two parts, (1) an entry line with name, physical format; and (2) a brief description of the candidate, a list of items related to the candidate, and where possible the political party and specific election year</a:t>
                      </a:r>
                    </a:p>
                  </a:txBody>
                  <a:tcPr marL="155729" marR="77864" marT="0" marB="38932" anchor="ctr"/>
                </a:tc>
                <a:extLst>
                  <a:ext uri="{0D108BD9-81ED-4DB2-BD59-A6C34878D82A}">
                    <a16:rowId xmlns:a16="http://schemas.microsoft.com/office/drawing/2014/main" val="384071665"/>
                  </a:ext>
                </a:extLst>
              </a:tr>
              <a:tr h="589175">
                <a:tc>
                  <a:txBody>
                    <a:bodyPr/>
                    <a:lstStyle/>
                    <a:p>
                      <a:r>
                        <a:rPr lang="en-US" sz="1700" b="1" dirty="0">
                          <a:latin typeface="+mj-lt"/>
                        </a:rPr>
                        <a:t>1990</a:t>
                      </a:r>
                    </a:p>
                  </a:txBody>
                  <a:tcPr marL="155729" marR="77864" marT="0" marB="38932" anchor="ctr"/>
                </a:tc>
                <a:tc>
                  <a:txBody>
                    <a:bodyPr/>
                    <a:lstStyle/>
                    <a:p>
                      <a:pPr marL="0" indent="0">
                        <a:buClr>
                          <a:schemeClr val="accent1"/>
                        </a:buClr>
                        <a:buFont typeface="Arial" panose="020B0604020202020204" pitchFamily="34" charset="0"/>
                        <a:buNone/>
                      </a:pPr>
                      <a:r>
                        <a:rPr lang="en-US" sz="1700" dirty="0">
                          <a:latin typeface="+mj-lt"/>
                        </a:rPr>
                        <a:t>Catalog created in 1990 documented by original order with </a:t>
                      </a:r>
                      <a:r>
                        <a:rPr lang="en-US" sz="1700" b="1" dirty="0">
                          <a:latin typeface="+mj-lt"/>
                        </a:rPr>
                        <a:t>the addition of OCLC access number</a:t>
                      </a:r>
                    </a:p>
                  </a:txBody>
                  <a:tcPr marL="155729" marR="77864" marT="0" marB="38932" anchor="ctr"/>
                </a:tc>
                <a:extLst>
                  <a:ext uri="{0D108BD9-81ED-4DB2-BD59-A6C34878D82A}">
                    <a16:rowId xmlns:a16="http://schemas.microsoft.com/office/drawing/2014/main" val="3862639003"/>
                  </a:ext>
                </a:extLst>
              </a:tr>
              <a:tr h="1367819">
                <a:tc>
                  <a:txBody>
                    <a:bodyPr/>
                    <a:lstStyle/>
                    <a:p>
                      <a:r>
                        <a:rPr lang="en-US" sz="1700" b="1" dirty="0">
                          <a:latin typeface="+mj-lt"/>
                        </a:rPr>
                        <a:t>2003</a:t>
                      </a:r>
                    </a:p>
                  </a:txBody>
                  <a:tcPr marL="155729" marR="77864" marT="0" marB="38932" anchor="ctr"/>
                </a:tc>
                <a:tc>
                  <a:txBody>
                    <a:bodyPr/>
                    <a:lstStyle/>
                    <a:p>
                      <a:pPr marL="0" indent="0">
                        <a:buClr>
                          <a:schemeClr val="accent1"/>
                        </a:buClr>
                        <a:buFont typeface="Arial" panose="020B0604020202020204" pitchFamily="34" charset="0"/>
                        <a:buNone/>
                      </a:pPr>
                      <a:r>
                        <a:rPr lang="en-US" sz="1700" dirty="0">
                          <a:latin typeface="+mj-lt"/>
                        </a:rPr>
                        <a:t>Updated Collection catalog created in 2003 represented by three parts </a:t>
                      </a:r>
                      <a:r>
                        <a:rPr lang="en-US" sz="1700" b="1" dirty="0">
                          <a:latin typeface="+mj-lt"/>
                        </a:rPr>
                        <a:t>(1) candidate’s last name, (2) election year, office, party, and (3) title, length of commercial, and ‘new’ identification number</a:t>
                      </a:r>
                    </a:p>
                  </a:txBody>
                  <a:tcPr marL="155729" marR="77864" marT="0" marB="38932" anchor="ctr"/>
                </a:tc>
                <a:extLst>
                  <a:ext uri="{0D108BD9-81ED-4DB2-BD59-A6C34878D82A}">
                    <a16:rowId xmlns:a16="http://schemas.microsoft.com/office/drawing/2014/main" val="3036465917"/>
                  </a:ext>
                </a:extLst>
              </a:tr>
              <a:tr h="1367819">
                <a:tc>
                  <a:txBody>
                    <a:bodyPr/>
                    <a:lstStyle/>
                    <a:p>
                      <a:r>
                        <a:rPr lang="en-US" sz="1700" b="1" dirty="0">
                          <a:latin typeface="+mj-lt"/>
                        </a:rPr>
                        <a:t>2014</a:t>
                      </a:r>
                    </a:p>
                  </a:txBody>
                  <a:tcPr marL="155729" marR="77864" marT="0" marB="38932" anchor="ctr"/>
                </a:tc>
                <a:tc>
                  <a:txBody>
                    <a:bodyPr/>
                    <a:lstStyle/>
                    <a:p>
                      <a:pPr marL="0" indent="0">
                        <a:buClr>
                          <a:schemeClr val="accent1"/>
                        </a:buClr>
                        <a:buFont typeface="Arial" panose="020B0604020202020204" pitchFamily="34" charset="0"/>
                        <a:buNone/>
                      </a:pPr>
                      <a:r>
                        <a:rPr lang="en-US" sz="1700" dirty="0">
                          <a:latin typeface="+mj-lt"/>
                        </a:rPr>
                        <a:t>2019, metadata included more </a:t>
                      </a:r>
                      <a:r>
                        <a:rPr lang="en-US" sz="1700" b="1" dirty="0">
                          <a:latin typeface="+mj-lt"/>
                        </a:rPr>
                        <a:t>comprehensive information from previous catalogs </a:t>
                      </a:r>
                      <a:r>
                        <a:rPr lang="en-US" sz="1700" dirty="0">
                          <a:latin typeface="+mj-lt"/>
                        </a:rPr>
                        <a:t>with additional elements compiling identification numbers from previous catalogs and the addition of a heading titled ‘P_COPY’. </a:t>
                      </a:r>
                    </a:p>
                  </a:txBody>
                  <a:tcPr marL="155729" marR="77864" marT="0" marB="38932" anchor="ctr"/>
                </a:tc>
                <a:extLst>
                  <a:ext uri="{0D108BD9-81ED-4DB2-BD59-A6C34878D82A}">
                    <a16:rowId xmlns:a16="http://schemas.microsoft.com/office/drawing/2014/main" val="2017168163"/>
                  </a:ext>
                </a:extLst>
              </a:tr>
            </a:tbl>
          </a:graphicData>
        </a:graphic>
      </p:graphicFrame>
    </p:spTree>
    <p:extLst>
      <p:ext uri="{BB962C8B-B14F-4D97-AF65-F5344CB8AC3E}">
        <p14:creationId xmlns:p14="http://schemas.microsoft.com/office/powerpoint/2010/main" val="265493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4" name="Rectangle 13">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i="0" dirty="0">
                <a:effectLst/>
              </a:rPr>
              <a:t>Quick count RECAP</a:t>
            </a:r>
            <a:endParaRPr lang="en-US" dirty="0"/>
          </a:p>
        </p:txBody>
      </p:sp>
      <p:graphicFrame>
        <p:nvGraphicFramePr>
          <p:cNvPr id="7" name="Table 7">
            <a:extLst>
              <a:ext uri="{FF2B5EF4-FFF2-40B4-BE49-F238E27FC236}">
                <a16:creationId xmlns:a16="http://schemas.microsoft.com/office/drawing/2014/main" id="{19C454DA-EF32-A6DA-58D0-CB999F6E7E53}"/>
              </a:ext>
            </a:extLst>
          </p:cNvPr>
          <p:cNvGraphicFramePr>
            <a:graphicFrameLocks noGrp="1"/>
          </p:cNvGraphicFramePr>
          <p:nvPr/>
        </p:nvGraphicFramePr>
        <p:xfrm>
          <a:off x="4986671" y="903769"/>
          <a:ext cx="6660944" cy="4854814"/>
        </p:xfrm>
        <a:graphic>
          <a:graphicData uri="http://schemas.openxmlformats.org/drawingml/2006/table">
            <a:tbl>
              <a:tblPr bandRow="1">
                <a:solidFill>
                  <a:schemeClr val="bg1"/>
                </a:solidFill>
                <a:tableStyleId>{8A107856-5554-42FB-B03E-39F5DBC370BA}</a:tableStyleId>
              </a:tblPr>
              <a:tblGrid>
                <a:gridCol w="636882">
                  <a:extLst>
                    <a:ext uri="{9D8B030D-6E8A-4147-A177-3AD203B41FA5}">
                      <a16:colId xmlns:a16="http://schemas.microsoft.com/office/drawing/2014/main" val="3043171686"/>
                    </a:ext>
                  </a:extLst>
                </a:gridCol>
                <a:gridCol w="6024062">
                  <a:extLst>
                    <a:ext uri="{9D8B030D-6E8A-4147-A177-3AD203B41FA5}">
                      <a16:colId xmlns:a16="http://schemas.microsoft.com/office/drawing/2014/main" val="3113984298"/>
                    </a:ext>
                  </a:extLst>
                </a:gridCol>
              </a:tblGrid>
              <a:tr h="561189">
                <a:tc>
                  <a:txBody>
                    <a:bodyPr/>
                    <a:lstStyle/>
                    <a:p>
                      <a:r>
                        <a:rPr lang="en-US" sz="1200" b="1" cap="none" spc="0" dirty="0">
                          <a:solidFill>
                            <a:schemeClr val="tx1"/>
                          </a:solidFill>
                          <a:latin typeface="+mj-lt"/>
                        </a:rPr>
                        <a:t>1985</a:t>
                      </a:r>
                    </a:p>
                  </a:txBody>
                  <a:tcPr marL="98534" marR="75795" marT="75795" marB="75795" anchor="ctr">
                    <a:lnL w="19050" cap="flat" cmpd="sng" algn="ctr">
                      <a:solidFill>
                        <a:schemeClr val="tx1"/>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lnTlToBr w="12700" cmpd="sng">
                      <a:noFill/>
                      <a:prstDash val="solid"/>
                    </a:lnTlToBr>
                    <a:lnBlToTr w="12700" cmpd="sng">
                      <a:noFill/>
                      <a:prstDash val="solid"/>
                    </a:lnBlToTr>
                    <a:noFill/>
                  </a:tcPr>
                </a:tc>
                <a:tc>
                  <a:txBody>
                    <a:bodyPr/>
                    <a:lstStyle/>
                    <a:p>
                      <a:pPr marL="285750" indent="-285750">
                        <a:buClr>
                          <a:schemeClr val="accent1"/>
                        </a:buClr>
                        <a:buFont typeface="Arial" panose="020B0604020202020204" pitchFamily="34" charset="0"/>
                        <a:buChar char="•"/>
                      </a:pPr>
                      <a:r>
                        <a:rPr lang="en-US" sz="1200" b="1" cap="none" spc="0" dirty="0">
                          <a:solidFill>
                            <a:schemeClr val="tx1"/>
                          </a:solidFill>
                          <a:latin typeface="+mj-lt"/>
                        </a:rPr>
                        <a:t>25,000 </a:t>
                      </a:r>
                      <a:r>
                        <a:rPr lang="en-US" sz="1200" b="1" i="0" kern="1200" cap="none" spc="0" dirty="0">
                          <a:solidFill>
                            <a:schemeClr val="tx1"/>
                          </a:solidFill>
                          <a:effectLst/>
                          <a:latin typeface="+mj-lt"/>
                          <a:ea typeface="+mn-ea"/>
                          <a:cs typeface="+mn-cs"/>
                        </a:rPr>
                        <a:t>ads </a:t>
                      </a:r>
                      <a:r>
                        <a:rPr lang="en-US" sz="1200" b="0" i="0" kern="1200" cap="none" spc="0" dirty="0">
                          <a:solidFill>
                            <a:schemeClr val="tx1"/>
                          </a:solidFill>
                          <a:effectLst/>
                          <a:latin typeface="+mj-lt"/>
                          <a:ea typeface="+mn-ea"/>
                          <a:cs typeface="+mn-cs"/>
                        </a:rPr>
                        <a:t>– original collection presidential with groups of both congressional and gubernatorial ads between the years 1952-1956 </a:t>
                      </a:r>
                      <a:endParaRPr lang="en-US" sz="1200" b="0" cap="none" spc="0" dirty="0">
                        <a:solidFill>
                          <a:schemeClr val="tx1"/>
                        </a:solidFill>
                        <a:latin typeface="+mj-lt"/>
                      </a:endParaRPr>
                    </a:p>
                  </a:txBody>
                  <a:tcPr marL="98534" marR="75795" marT="75795" marB="75795" anchor="ctr">
                    <a:lnL w="6350" cap="flat" cmpd="sng" algn="ctr">
                      <a:solidFill>
                        <a:schemeClr val="tx1">
                          <a:lumMod val="50000"/>
                          <a:lumOff val="50000"/>
                        </a:schemeClr>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84071665"/>
                  </a:ext>
                </a:extLst>
              </a:tr>
              <a:tr h="561189">
                <a:tc>
                  <a:txBody>
                    <a:bodyPr/>
                    <a:lstStyle/>
                    <a:p>
                      <a:r>
                        <a:rPr lang="en-US" sz="1200" b="1" cap="none" spc="0" dirty="0">
                          <a:solidFill>
                            <a:schemeClr val="tx1"/>
                          </a:solidFill>
                          <a:latin typeface="+mj-lt"/>
                        </a:rPr>
                        <a:t>1996</a:t>
                      </a:r>
                    </a:p>
                  </a:txBody>
                  <a:tcPr marL="98534" marR="75795" marT="75795" marB="7579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pPr marL="285750" indent="-285750">
                        <a:buClr>
                          <a:schemeClr val="accent1"/>
                        </a:buClr>
                        <a:buFont typeface="Arial" panose="020B0604020202020204" pitchFamily="34" charset="0"/>
                        <a:buChar char="•"/>
                      </a:pPr>
                      <a:r>
                        <a:rPr lang="en-US" sz="1200" b="1" cap="none" spc="0" dirty="0">
                          <a:solidFill>
                            <a:schemeClr val="tx1"/>
                          </a:solidFill>
                          <a:latin typeface="+mj-lt"/>
                        </a:rPr>
                        <a:t>56,000 ads </a:t>
                      </a:r>
                      <a:r>
                        <a:rPr lang="en-US" sz="1200" cap="none" spc="0" dirty="0">
                          <a:solidFill>
                            <a:schemeClr val="tx1"/>
                          </a:solidFill>
                          <a:latin typeface="+mj-lt"/>
                        </a:rPr>
                        <a:t>– continued collection growth – presidential, congressional, gubernatorial - expanded to include broader range of offices</a:t>
                      </a:r>
                      <a:endParaRPr lang="en-US" sz="1200" b="1" cap="none" spc="0" dirty="0">
                        <a:solidFill>
                          <a:schemeClr val="tx1"/>
                        </a:solidFill>
                        <a:latin typeface="+mj-lt"/>
                      </a:endParaRPr>
                    </a:p>
                  </a:txBody>
                  <a:tcPr marL="98534" marR="75795" marT="75795" marB="75795"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862639003"/>
                  </a:ext>
                </a:extLst>
              </a:tr>
              <a:tr h="561189">
                <a:tc>
                  <a:txBody>
                    <a:bodyPr/>
                    <a:lstStyle/>
                    <a:p>
                      <a:r>
                        <a:rPr lang="en-US" sz="1200" b="1" cap="none" spc="0" dirty="0">
                          <a:solidFill>
                            <a:schemeClr val="tx1"/>
                          </a:solidFill>
                          <a:latin typeface="+mj-lt"/>
                        </a:rPr>
                        <a:t>2003</a:t>
                      </a:r>
                    </a:p>
                  </a:txBody>
                  <a:tcPr marL="98534" marR="75795" marT="75795" marB="75795"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lnTlToBr w="12700" cmpd="sng">
                      <a:noFill/>
                      <a:prstDash val="solid"/>
                    </a:lnTlToBr>
                    <a:lnBlToTr w="12700" cmpd="sng">
                      <a:noFill/>
                      <a:prstDash val="solid"/>
                    </a:lnBlToTr>
                    <a:noFill/>
                  </a:tcPr>
                </a:tc>
                <a:tc>
                  <a:txBody>
                    <a:bodyPr/>
                    <a:lstStyle/>
                    <a:p>
                      <a:pPr marL="285750" indent="-285750">
                        <a:buClr>
                          <a:schemeClr val="accent1"/>
                        </a:buClr>
                        <a:buFont typeface="Arial" panose="020B0604020202020204" pitchFamily="34" charset="0"/>
                        <a:buChar char="•"/>
                      </a:pPr>
                      <a:r>
                        <a:rPr lang="en-US" sz="1200" b="1" cap="none" spc="0" dirty="0">
                          <a:solidFill>
                            <a:schemeClr val="tx1"/>
                          </a:solidFill>
                          <a:latin typeface="+mj-lt"/>
                        </a:rPr>
                        <a:t>70,000 ads </a:t>
                      </a:r>
                      <a:r>
                        <a:rPr lang="en-US" sz="1200" cap="none" spc="0" dirty="0">
                          <a:solidFill>
                            <a:schemeClr val="tx1"/>
                          </a:solidFill>
                          <a:latin typeface="+mj-lt"/>
                        </a:rPr>
                        <a:t>– continued collection growth (first account of +10,000 ‘unprocessed’ ads)</a:t>
                      </a:r>
                      <a:endParaRPr lang="en-US" sz="1200" b="1" cap="none" spc="0" dirty="0">
                        <a:solidFill>
                          <a:schemeClr val="tx1"/>
                        </a:solidFill>
                        <a:latin typeface="+mj-lt"/>
                      </a:endParaRPr>
                    </a:p>
                  </a:txBody>
                  <a:tcPr marL="98534" marR="75795" marT="75795" marB="75795"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036465917"/>
                  </a:ext>
                </a:extLst>
              </a:tr>
              <a:tr h="746487">
                <a:tc>
                  <a:txBody>
                    <a:bodyPr/>
                    <a:lstStyle/>
                    <a:p>
                      <a:r>
                        <a:rPr lang="en-US" sz="1200" b="1" cap="none" spc="0" dirty="0">
                          <a:solidFill>
                            <a:schemeClr val="tx1"/>
                          </a:solidFill>
                          <a:latin typeface="+mj-lt"/>
                        </a:rPr>
                        <a:t>2009</a:t>
                      </a:r>
                    </a:p>
                  </a:txBody>
                  <a:tcPr marL="98534" marR="75795" marT="75795" marB="7579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pPr marL="285750" indent="-285750">
                        <a:buClr>
                          <a:schemeClr val="accent1"/>
                        </a:buClr>
                        <a:buFont typeface="Arial" panose="020B0604020202020204" pitchFamily="34" charset="0"/>
                        <a:buChar char="•"/>
                      </a:pPr>
                      <a:r>
                        <a:rPr lang="en-US" sz="1200" b="1" cap="none" spc="0" dirty="0">
                          <a:solidFill>
                            <a:schemeClr val="tx1"/>
                          </a:solidFill>
                          <a:latin typeface="+mj-lt"/>
                        </a:rPr>
                        <a:t>90,000 ads </a:t>
                      </a:r>
                      <a:r>
                        <a:rPr lang="en-US" sz="1200" cap="none" spc="0" dirty="0">
                          <a:solidFill>
                            <a:schemeClr val="tx1"/>
                          </a:solidFill>
                          <a:latin typeface="+mj-lt"/>
                        </a:rPr>
                        <a:t>– steady collection increase with second report of an additional 40-100 boxes that had not been “opened” (this could potentially account for tens of thousands of ads)</a:t>
                      </a:r>
                    </a:p>
                  </a:txBody>
                  <a:tcPr marL="98534" marR="75795" marT="75795" marB="75795"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17168163"/>
                  </a:ext>
                </a:extLst>
              </a:tr>
              <a:tr h="1117084">
                <a:tc>
                  <a:txBody>
                    <a:bodyPr/>
                    <a:lstStyle/>
                    <a:p>
                      <a:r>
                        <a:rPr lang="en-US" sz="1200" b="1" cap="none" spc="0" dirty="0">
                          <a:solidFill>
                            <a:schemeClr val="tx1"/>
                          </a:solidFill>
                          <a:latin typeface="+mj-lt"/>
                        </a:rPr>
                        <a:t>2012</a:t>
                      </a:r>
                    </a:p>
                  </a:txBody>
                  <a:tcPr marL="98534" marR="75795" marT="75795" marB="75795"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lnTlToBr w="12700" cmpd="sng">
                      <a:noFill/>
                      <a:prstDash val="solid"/>
                    </a:lnTlToBr>
                    <a:lnBlToTr w="12700" cmpd="sng">
                      <a:noFill/>
                      <a:prstDash val="solid"/>
                    </a:lnBlToTr>
                    <a:noFill/>
                  </a:tcPr>
                </a:tc>
                <a:tc>
                  <a:txBody>
                    <a:bodyPr/>
                    <a:lstStyle/>
                    <a:p>
                      <a:pPr marL="285750" indent="-285750">
                        <a:buClr>
                          <a:schemeClr val="accent1"/>
                        </a:buClr>
                        <a:buFont typeface="Arial" panose="020B0604020202020204" pitchFamily="34" charset="0"/>
                        <a:buChar char="•"/>
                      </a:pPr>
                      <a:r>
                        <a:rPr lang="en-US" sz="1200" b="1" cap="none" spc="0" dirty="0">
                          <a:solidFill>
                            <a:schemeClr val="tx1"/>
                          </a:solidFill>
                          <a:latin typeface="+mj-lt"/>
                        </a:rPr>
                        <a:t>125,000 (110,000-125,000) ads </a:t>
                      </a:r>
                      <a:r>
                        <a:rPr lang="en-US" sz="1200" cap="none" spc="0" dirty="0">
                          <a:solidFill>
                            <a:schemeClr val="tx1"/>
                          </a:solidFill>
                          <a:latin typeface="+mj-lt"/>
                        </a:rPr>
                        <a:t>– documentation found in the collection notes and university publications accounts for a range of 110,000 – 125,000 ads in the collection with various notes of ‘significant transition from collecting 'physical' materials to collecting ads as they are posted on the Internet or from other born-digital sources)</a:t>
                      </a:r>
                    </a:p>
                  </a:txBody>
                  <a:tcPr marL="98534" marR="75795" marT="75795" marB="75795"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896553599"/>
                  </a:ext>
                </a:extLst>
              </a:tr>
              <a:tr h="746487">
                <a:tc>
                  <a:txBody>
                    <a:bodyPr/>
                    <a:lstStyle/>
                    <a:p>
                      <a:r>
                        <a:rPr lang="en-US" sz="1200" b="1" cap="none" spc="0" dirty="0">
                          <a:solidFill>
                            <a:schemeClr val="tx1"/>
                          </a:solidFill>
                          <a:latin typeface="+mj-lt"/>
                        </a:rPr>
                        <a:t>2019</a:t>
                      </a:r>
                    </a:p>
                  </a:txBody>
                  <a:tcPr marL="98534" marR="75795" marT="75795" marB="75795"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pPr marL="285750" indent="-285750">
                        <a:buClr>
                          <a:schemeClr val="accent1"/>
                        </a:buClr>
                        <a:buFont typeface="Arial" panose="020B0604020202020204" pitchFamily="34" charset="0"/>
                        <a:buChar char="•"/>
                      </a:pPr>
                      <a:r>
                        <a:rPr lang="en-US" sz="1200" b="1" cap="none" spc="0" dirty="0">
                          <a:solidFill>
                            <a:schemeClr val="tx1"/>
                          </a:solidFill>
                          <a:latin typeface="+mj-lt"/>
                        </a:rPr>
                        <a:t>119,000 ads </a:t>
                      </a:r>
                      <a:r>
                        <a:rPr lang="en-US" sz="1200" cap="none" spc="0" dirty="0">
                          <a:solidFill>
                            <a:schemeClr val="tx1"/>
                          </a:solidFill>
                          <a:latin typeface="+mj-lt"/>
                        </a:rPr>
                        <a:t>– deduced from 2019 Center counts from hundreds of partial inventories and catalogs (this doe NOT account for items not processed or cataloged)</a:t>
                      </a:r>
                    </a:p>
                  </a:txBody>
                  <a:tcPr marL="98534" marR="75795" marT="75795" marB="75795"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76018067"/>
                  </a:ext>
                </a:extLst>
              </a:tr>
              <a:tr h="561189">
                <a:tc>
                  <a:txBody>
                    <a:bodyPr/>
                    <a:lstStyle/>
                    <a:p>
                      <a:r>
                        <a:rPr lang="en-US" sz="1200" b="1" cap="none" spc="0" dirty="0">
                          <a:solidFill>
                            <a:schemeClr val="tx1"/>
                          </a:solidFill>
                          <a:latin typeface="+mj-lt"/>
                        </a:rPr>
                        <a:t>2023</a:t>
                      </a:r>
                    </a:p>
                  </a:txBody>
                  <a:tcPr marL="98534" marR="75795" marT="75795" marB="75795"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tc>
                  <a:txBody>
                    <a:bodyPr/>
                    <a:lstStyle/>
                    <a:p>
                      <a:pPr marL="285750" indent="-285750">
                        <a:buClr>
                          <a:schemeClr val="accent1"/>
                        </a:buClr>
                        <a:buFont typeface="Arial" panose="020B0604020202020204" pitchFamily="34" charset="0"/>
                        <a:buChar char="•"/>
                      </a:pPr>
                      <a:r>
                        <a:rPr lang="en-US" sz="1200" b="1" cap="none" spc="0" dirty="0">
                          <a:solidFill>
                            <a:schemeClr val="tx1"/>
                          </a:solidFill>
                          <a:latin typeface="+mj-lt"/>
                        </a:rPr>
                        <a:t>123,000</a:t>
                      </a:r>
                      <a:r>
                        <a:rPr lang="en-US" sz="1200" cap="none" spc="0" dirty="0">
                          <a:solidFill>
                            <a:schemeClr val="tx1"/>
                          </a:solidFill>
                          <a:latin typeface="+mj-lt"/>
                        </a:rPr>
                        <a:t> unique ads </a:t>
                      </a:r>
                      <a:r>
                        <a:rPr lang="en-US" sz="1200" b="1" cap="none" spc="0" dirty="0">
                          <a:solidFill>
                            <a:schemeClr val="tx1"/>
                          </a:solidFill>
                          <a:latin typeface="+mj-lt"/>
                        </a:rPr>
                        <a:t>AND</a:t>
                      </a:r>
                      <a:r>
                        <a:rPr lang="en-US" sz="1200" cap="none" spc="0" dirty="0">
                          <a:solidFill>
                            <a:schemeClr val="tx1"/>
                          </a:solidFill>
                          <a:latin typeface="+mj-lt"/>
                        </a:rPr>
                        <a:t> over </a:t>
                      </a:r>
                      <a:r>
                        <a:rPr lang="en-US" sz="1200" b="1" cap="none" spc="0" dirty="0">
                          <a:solidFill>
                            <a:schemeClr val="tx1"/>
                          </a:solidFill>
                          <a:latin typeface="+mj-lt"/>
                        </a:rPr>
                        <a:t>108,000 un-accessioned ads </a:t>
                      </a:r>
                      <a:r>
                        <a:rPr lang="en-US" sz="1200" cap="none" spc="0" dirty="0">
                          <a:solidFill>
                            <a:schemeClr val="tx1"/>
                          </a:solidFill>
                          <a:latin typeface="+mj-lt"/>
                        </a:rPr>
                        <a:t>(estimated combined born-digital and analog)</a:t>
                      </a:r>
                    </a:p>
                  </a:txBody>
                  <a:tcPr marL="98534" marR="75795" marT="75795" marB="75795"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886447425"/>
                  </a:ext>
                </a:extLst>
              </a:tr>
            </a:tbl>
          </a:graphicData>
        </a:graphic>
      </p:graphicFrame>
    </p:spTree>
    <p:extLst>
      <p:ext uri="{BB962C8B-B14F-4D97-AF65-F5344CB8AC3E}">
        <p14:creationId xmlns:p14="http://schemas.microsoft.com/office/powerpoint/2010/main" val="941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44B8A052-2220-6B23-3BE9-DB3F31A2BF4D}"/>
              </a:ext>
            </a:extLst>
          </p:cNvPr>
          <p:cNvGrpSpPr/>
          <p:nvPr/>
        </p:nvGrpSpPr>
        <p:grpSpPr>
          <a:xfrm>
            <a:off x="5597241" y="844151"/>
            <a:ext cx="6511630" cy="5169698"/>
            <a:chOff x="5597241" y="844151"/>
            <a:chExt cx="6511630" cy="5169698"/>
          </a:xfrm>
        </p:grpSpPr>
        <p:sp>
          <p:nvSpPr>
            <p:cNvPr id="10" name="Freeform: Shape 9">
              <a:extLst>
                <a:ext uri="{FF2B5EF4-FFF2-40B4-BE49-F238E27FC236}">
                  <a16:creationId xmlns:a16="http://schemas.microsoft.com/office/drawing/2014/main" id="{CBC4230F-DE9D-685F-A9F4-E2DC26CA7041}"/>
                </a:ext>
              </a:extLst>
            </p:cNvPr>
            <p:cNvSpPr/>
            <p:nvPr/>
          </p:nvSpPr>
          <p:spPr>
            <a:xfrm>
              <a:off x="6652973" y="3938648"/>
              <a:ext cx="5455898" cy="1002719"/>
            </a:xfrm>
            <a:custGeom>
              <a:avLst/>
              <a:gdLst>
                <a:gd name="connsiteX0" fmla="*/ 0 w 2363552"/>
                <a:gd name="connsiteY0" fmla="*/ 0 h 1002719"/>
                <a:gd name="connsiteX1" fmla="*/ 2363552 w 2363552"/>
                <a:gd name="connsiteY1" fmla="*/ 0 h 1002719"/>
                <a:gd name="connsiteX2" fmla="*/ 2363552 w 2363552"/>
                <a:gd name="connsiteY2" fmla="*/ 1002719 h 1002719"/>
                <a:gd name="connsiteX3" fmla="*/ 0 w 2363552"/>
                <a:gd name="connsiteY3" fmla="*/ 1002719 h 1002719"/>
                <a:gd name="connsiteX4" fmla="*/ 0 w 2363552"/>
                <a:gd name="connsiteY4" fmla="*/ 0 h 10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552" h="1002719">
                  <a:moveTo>
                    <a:pt x="0" y="0"/>
                  </a:moveTo>
                  <a:lnTo>
                    <a:pt x="2363552" y="0"/>
                  </a:lnTo>
                  <a:lnTo>
                    <a:pt x="2363552" y="1002719"/>
                  </a:lnTo>
                  <a:lnTo>
                    <a:pt x="0" y="10027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0" kern="1200" dirty="0">
                  <a:solidFill>
                    <a:schemeClr val="accent2">
                      <a:lumMod val="50000"/>
                    </a:schemeClr>
                  </a:solidFill>
                  <a:effectLst>
                    <a:outerShdw blurRad="38100" dist="38100" dir="2700000" algn="tl">
                      <a:srgbClr val="000000">
                        <a:alpha val="43137"/>
                      </a:srgbClr>
                    </a:outerShdw>
                  </a:effectLst>
                  <a:latin typeface="+mj-lt"/>
                </a:rPr>
                <a:t>71 external </a:t>
              </a:r>
              <a:r>
                <a:rPr lang="en-US" sz="2000" b="0" kern="1200" dirty="0">
                  <a:solidFill>
                    <a:schemeClr val="accent2">
                      <a:lumMod val="50000"/>
                    </a:schemeClr>
                  </a:solidFill>
                  <a:effectLst/>
                  <a:latin typeface="+mj-lt"/>
                </a:rPr>
                <a:t>hard drives-multiple generations</a:t>
              </a:r>
            </a:p>
          </p:txBody>
        </p:sp>
        <p:grpSp>
          <p:nvGrpSpPr>
            <p:cNvPr id="17" name="Group 16">
              <a:extLst>
                <a:ext uri="{FF2B5EF4-FFF2-40B4-BE49-F238E27FC236}">
                  <a16:creationId xmlns:a16="http://schemas.microsoft.com/office/drawing/2014/main" id="{B86764DF-1A54-F9E2-4161-886454B91191}"/>
                </a:ext>
              </a:extLst>
            </p:cNvPr>
            <p:cNvGrpSpPr/>
            <p:nvPr/>
          </p:nvGrpSpPr>
          <p:grpSpPr>
            <a:xfrm>
              <a:off x="5597241" y="844151"/>
              <a:ext cx="6002849" cy="5169698"/>
              <a:chOff x="5597241" y="844151"/>
              <a:chExt cx="6002849" cy="5169698"/>
            </a:xfrm>
          </p:grpSpPr>
          <p:sp>
            <p:nvSpPr>
              <p:cNvPr id="5" name="Rectangle 4" descr="Computer">
                <a:extLst>
                  <a:ext uri="{FF2B5EF4-FFF2-40B4-BE49-F238E27FC236}">
                    <a16:creationId xmlns:a16="http://schemas.microsoft.com/office/drawing/2014/main" id="{F2A94621-F7C2-3D95-DCBB-6D55071A8C9F}"/>
                  </a:ext>
                </a:extLst>
              </p:cNvPr>
              <p:cNvSpPr/>
              <p:nvPr/>
            </p:nvSpPr>
            <p:spPr>
              <a:xfrm>
                <a:off x="5597242" y="943282"/>
                <a:ext cx="792550" cy="804459"/>
              </a:xfrm>
              <a:prstGeom prst="rect">
                <a:avLst/>
              </a:prstGeom>
              <a:blipFill dpi="0" rotWithShape="1">
                <a:blip r:embed="rId2">
                  <a:extLst>
                    <a:ext uri="{28A0092B-C50C-407E-A947-70E740481C1C}">
                      <a14:useLocalDpi xmlns:a14="http://schemas.microsoft.com/office/drawing/2010/main" val="0"/>
                    </a:ext>
                  </a:extLst>
                </a:blip>
                <a:srcRect/>
                <a:stretch>
                  <a:fillRect l="4000" t="4000" r="4000" b="4000"/>
                </a:stretch>
              </a:blipFill>
              <a:ln>
                <a:solidFill>
                  <a:schemeClr val="accent2"/>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6" name="Freeform: Shape 5">
                <a:extLst>
                  <a:ext uri="{FF2B5EF4-FFF2-40B4-BE49-F238E27FC236}">
                    <a16:creationId xmlns:a16="http://schemas.microsoft.com/office/drawing/2014/main" id="{026DE0EA-B36D-3E7C-B298-7A9382D20BCE}"/>
                  </a:ext>
                </a:extLst>
              </p:cNvPr>
              <p:cNvSpPr/>
              <p:nvPr/>
            </p:nvSpPr>
            <p:spPr>
              <a:xfrm>
                <a:off x="6652974" y="844151"/>
                <a:ext cx="4947116" cy="1002719"/>
              </a:xfrm>
              <a:custGeom>
                <a:avLst/>
                <a:gdLst>
                  <a:gd name="connsiteX0" fmla="*/ 0 w 2363552"/>
                  <a:gd name="connsiteY0" fmla="*/ 0 h 1002719"/>
                  <a:gd name="connsiteX1" fmla="*/ 2363552 w 2363552"/>
                  <a:gd name="connsiteY1" fmla="*/ 0 h 1002719"/>
                  <a:gd name="connsiteX2" fmla="*/ 2363552 w 2363552"/>
                  <a:gd name="connsiteY2" fmla="*/ 1002719 h 1002719"/>
                  <a:gd name="connsiteX3" fmla="*/ 0 w 2363552"/>
                  <a:gd name="connsiteY3" fmla="*/ 1002719 h 1002719"/>
                  <a:gd name="connsiteX4" fmla="*/ 0 w 2363552"/>
                  <a:gd name="connsiteY4" fmla="*/ 0 h 10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552" h="1002719">
                    <a:moveTo>
                      <a:pt x="0" y="0"/>
                    </a:moveTo>
                    <a:lnTo>
                      <a:pt x="2363552" y="0"/>
                    </a:lnTo>
                    <a:lnTo>
                      <a:pt x="2363552" y="1002719"/>
                    </a:lnTo>
                    <a:lnTo>
                      <a:pt x="0" y="10027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0" kern="1200" dirty="0">
                    <a:solidFill>
                      <a:schemeClr val="accent2">
                        <a:lumMod val="50000"/>
                      </a:schemeClr>
                    </a:solidFill>
                    <a:effectLst>
                      <a:outerShdw blurRad="38100" dist="38100" dir="2700000" algn="tl">
                        <a:srgbClr val="000000">
                          <a:alpha val="43137"/>
                        </a:srgbClr>
                      </a:outerShdw>
                    </a:effectLst>
                    <a:latin typeface="+mj-lt"/>
                  </a:rPr>
                  <a:t>27 individual </a:t>
                </a:r>
                <a:r>
                  <a:rPr lang="en-US" sz="2000" b="0" kern="1200" dirty="0">
                    <a:solidFill>
                      <a:schemeClr val="accent2">
                        <a:lumMod val="50000"/>
                      </a:schemeClr>
                    </a:solidFill>
                    <a:effectLst/>
                    <a:latin typeface="+mj-lt"/>
                  </a:rPr>
                  <a:t>computer drives (MAC and PC)</a:t>
                </a:r>
              </a:p>
            </p:txBody>
          </p:sp>
          <p:sp>
            <p:nvSpPr>
              <p:cNvPr id="7" name="Rectangle 6" descr="Disconnected">
                <a:extLst>
                  <a:ext uri="{FF2B5EF4-FFF2-40B4-BE49-F238E27FC236}">
                    <a16:creationId xmlns:a16="http://schemas.microsoft.com/office/drawing/2014/main" id="{7E063954-AEBE-767A-C840-7304FD019FB5}"/>
                  </a:ext>
                </a:extLst>
              </p:cNvPr>
              <p:cNvSpPr/>
              <p:nvPr/>
            </p:nvSpPr>
            <p:spPr>
              <a:xfrm>
                <a:off x="5597242" y="1920028"/>
                <a:ext cx="792550" cy="804459"/>
              </a:xfrm>
              <a:prstGeom prst="rect">
                <a:avLst/>
              </a:prstGeom>
              <a:blipFill dpi="0" rotWithShape="1">
                <a:blip r:embed="rId3">
                  <a:extLst>
                    <a:ext uri="{28A0092B-C50C-407E-A947-70E740481C1C}">
                      <a14:useLocalDpi xmlns:a14="http://schemas.microsoft.com/office/drawing/2010/main" val="0"/>
                    </a:ext>
                  </a:extLst>
                </a:blip>
                <a:srcRect/>
                <a:stretch>
                  <a:fillRect l="4000" t="4000" r="4000" b="4000"/>
                </a:stretch>
              </a:blipFill>
              <a:ln>
                <a:solidFill>
                  <a:schemeClr val="accent2"/>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dirty="0"/>
              </a:p>
            </p:txBody>
          </p:sp>
          <p:sp>
            <p:nvSpPr>
              <p:cNvPr id="8" name="Freeform: Shape 7">
                <a:extLst>
                  <a:ext uri="{FF2B5EF4-FFF2-40B4-BE49-F238E27FC236}">
                    <a16:creationId xmlns:a16="http://schemas.microsoft.com/office/drawing/2014/main" id="{86E33B00-13E1-0629-ACD7-AEAD32B1B7D6}"/>
                  </a:ext>
                </a:extLst>
              </p:cNvPr>
              <p:cNvSpPr/>
              <p:nvPr/>
            </p:nvSpPr>
            <p:spPr>
              <a:xfrm>
                <a:off x="6652974" y="1802606"/>
                <a:ext cx="4947116" cy="1002719"/>
              </a:xfrm>
              <a:custGeom>
                <a:avLst/>
                <a:gdLst>
                  <a:gd name="connsiteX0" fmla="*/ 0 w 2940708"/>
                  <a:gd name="connsiteY0" fmla="*/ 0 h 1002719"/>
                  <a:gd name="connsiteX1" fmla="*/ 2940708 w 2940708"/>
                  <a:gd name="connsiteY1" fmla="*/ 0 h 1002719"/>
                  <a:gd name="connsiteX2" fmla="*/ 2940708 w 2940708"/>
                  <a:gd name="connsiteY2" fmla="*/ 1002719 h 1002719"/>
                  <a:gd name="connsiteX3" fmla="*/ 0 w 2940708"/>
                  <a:gd name="connsiteY3" fmla="*/ 1002719 h 1002719"/>
                  <a:gd name="connsiteX4" fmla="*/ 0 w 2940708"/>
                  <a:gd name="connsiteY4" fmla="*/ 0 h 10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0708" h="1002719">
                    <a:moveTo>
                      <a:pt x="0" y="0"/>
                    </a:moveTo>
                    <a:lnTo>
                      <a:pt x="2940708" y="0"/>
                    </a:lnTo>
                    <a:lnTo>
                      <a:pt x="2940708" y="1002719"/>
                    </a:lnTo>
                    <a:lnTo>
                      <a:pt x="0" y="10027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0" kern="1200" dirty="0">
                    <a:solidFill>
                      <a:schemeClr val="accent2">
                        <a:lumMod val="50000"/>
                      </a:schemeClr>
                    </a:solidFill>
                    <a:effectLst>
                      <a:outerShdw blurRad="38100" dist="38100" dir="2700000" algn="tl">
                        <a:srgbClr val="000000">
                          <a:alpha val="43137"/>
                        </a:srgbClr>
                      </a:outerShdw>
                    </a:effectLst>
                    <a:latin typeface="+mj-lt"/>
                  </a:rPr>
                  <a:t>8 antiquated ‘servers’ containing 4, 8, 12 </a:t>
                </a:r>
                <a:r>
                  <a:rPr lang="en-US" sz="2000" b="0" kern="1200" dirty="0">
                    <a:solidFill>
                      <a:schemeClr val="accent2">
                        <a:lumMod val="50000"/>
                      </a:schemeClr>
                    </a:solidFill>
                    <a:effectLst/>
                    <a:latin typeface="+mj-lt"/>
                  </a:rPr>
                  <a:t>drives</a:t>
                </a:r>
              </a:p>
            </p:txBody>
          </p:sp>
          <p:sp>
            <p:nvSpPr>
              <p:cNvPr id="9" name="Rectangle 8" descr="Checkmark">
                <a:extLst>
                  <a:ext uri="{FF2B5EF4-FFF2-40B4-BE49-F238E27FC236}">
                    <a16:creationId xmlns:a16="http://schemas.microsoft.com/office/drawing/2014/main" id="{5A9A6C43-EAF6-C998-816D-0C1DFC1EE1B6}"/>
                  </a:ext>
                </a:extLst>
              </p:cNvPr>
              <p:cNvSpPr/>
              <p:nvPr/>
            </p:nvSpPr>
            <p:spPr>
              <a:xfrm>
                <a:off x="5597241" y="4037779"/>
                <a:ext cx="792550" cy="804459"/>
              </a:xfrm>
              <a:prstGeom prst="rect">
                <a:avLst/>
              </a:prstGeom>
              <a:blipFill dpi="0" rotWithShape="1">
                <a:blip r:embed="rId4">
                  <a:extLst>
                    <a:ext uri="{28A0092B-C50C-407E-A947-70E740481C1C}">
                      <a14:useLocalDpi xmlns:a14="http://schemas.microsoft.com/office/drawing/2010/main" val="0"/>
                    </a:ext>
                  </a:extLst>
                </a:blip>
                <a:srcRect/>
                <a:stretch>
                  <a:fillRect l="4000" t="4000" r="4000" b="4000"/>
                </a:stretch>
              </a:blipFill>
              <a:ln>
                <a:solidFill>
                  <a:schemeClr val="accent2"/>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Rectangle 10" descr="Database">
                <a:extLst>
                  <a:ext uri="{FF2B5EF4-FFF2-40B4-BE49-F238E27FC236}">
                    <a16:creationId xmlns:a16="http://schemas.microsoft.com/office/drawing/2014/main" id="{41DDDC34-4698-78C0-3C05-2AE3835EB9FA}"/>
                  </a:ext>
                </a:extLst>
              </p:cNvPr>
              <p:cNvSpPr/>
              <p:nvPr/>
            </p:nvSpPr>
            <p:spPr>
              <a:xfrm>
                <a:off x="5597241" y="5125287"/>
                <a:ext cx="792550" cy="804459"/>
              </a:xfrm>
              <a:prstGeom prst="rect">
                <a:avLst/>
              </a:prstGeom>
              <a:blipFill dpi="0" rotWithShape="1">
                <a:blip r:embed="rId5">
                  <a:extLst>
                    <a:ext uri="{28A0092B-C50C-407E-A947-70E740481C1C}">
                      <a14:useLocalDpi xmlns:a14="http://schemas.microsoft.com/office/drawing/2010/main" val="0"/>
                    </a:ext>
                  </a:extLst>
                </a:blip>
                <a:srcRect/>
                <a:stretch>
                  <a:fillRect l="4000" t="4000" r="4000" b="4000"/>
                </a:stretch>
              </a:blipFill>
              <a:ln>
                <a:solidFill>
                  <a:schemeClr val="accent2"/>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F993DE1E-CF89-6FD5-027D-F5CA103CE93F}"/>
                  </a:ext>
                </a:extLst>
              </p:cNvPr>
              <p:cNvSpPr/>
              <p:nvPr/>
            </p:nvSpPr>
            <p:spPr>
              <a:xfrm>
                <a:off x="6652973" y="5011130"/>
                <a:ext cx="3097070" cy="1002719"/>
              </a:xfrm>
              <a:custGeom>
                <a:avLst/>
                <a:gdLst>
                  <a:gd name="connsiteX0" fmla="*/ 0 w 3055931"/>
                  <a:gd name="connsiteY0" fmla="*/ 0 h 1002719"/>
                  <a:gd name="connsiteX1" fmla="*/ 3055931 w 3055931"/>
                  <a:gd name="connsiteY1" fmla="*/ 0 h 1002719"/>
                  <a:gd name="connsiteX2" fmla="*/ 3055931 w 3055931"/>
                  <a:gd name="connsiteY2" fmla="*/ 1002719 h 1002719"/>
                  <a:gd name="connsiteX3" fmla="*/ 0 w 3055931"/>
                  <a:gd name="connsiteY3" fmla="*/ 1002719 h 1002719"/>
                  <a:gd name="connsiteX4" fmla="*/ 0 w 3055931"/>
                  <a:gd name="connsiteY4" fmla="*/ 0 h 10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5931" h="1002719">
                    <a:moveTo>
                      <a:pt x="0" y="0"/>
                    </a:moveTo>
                    <a:lnTo>
                      <a:pt x="3055931" y="0"/>
                    </a:lnTo>
                    <a:lnTo>
                      <a:pt x="3055931" y="1002719"/>
                    </a:lnTo>
                    <a:lnTo>
                      <a:pt x="0" y="10027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0" kern="1200" dirty="0">
                    <a:ln w="3175">
                      <a:noFill/>
                    </a:ln>
                    <a:solidFill>
                      <a:schemeClr val="accent2">
                        <a:lumMod val="50000"/>
                      </a:schemeClr>
                    </a:solidFill>
                    <a:effectLst/>
                    <a:latin typeface="+mj-lt"/>
                  </a:rPr>
                  <a:t>Intra- and Internet databases</a:t>
                </a:r>
              </a:p>
            </p:txBody>
          </p:sp>
          <p:sp>
            <p:nvSpPr>
              <p:cNvPr id="13" name="Rectangle 12" descr="Syncing Cloud">
                <a:extLst>
                  <a:ext uri="{FF2B5EF4-FFF2-40B4-BE49-F238E27FC236}">
                    <a16:creationId xmlns:a16="http://schemas.microsoft.com/office/drawing/2014/main" id="{C1B29E1F-AB8A-4602-6E51-AAF65661CAFA}"/>
                  </a:ext>
                </a:extLst>
              </p:cNvPr>
              <p:cNvSpPr/>
              <p:nvPr/>
            </p:nvSpPr>
            <p:spPr>
              <a:xfrm>
                <a:off x="5597241" y="2930852"/>
                <a:ext cx="792550" cy="804459"/>
              </a:xfrm>
              <a:prstGeom prst="rect">
                <a:avLst/>
              </a:prstGeom>
              <a:blipFill dpi="0" rotWithShape="1">
                <a:blip r:embed="rId6">
                  <a:extLst>
                    <a:ext uri="{28A0092B-C50C-407E-A947-70E740481C1C}">
                      <a14:useLocalDpi xmlns:a14="http://schemas.microsoft.com/office/drawing/2010/main" val="0"/>
                    </a:ext>
                  </a:extLst>
                </a:blip>
                <a:srcRect/>
                <a:stretch>
                  <a:fillRect l="4000" t="4000" r="4000" b="4000"/>
                </a:stretch>
              </a:blipFill>
              <a:ln>
                <a:solidFill>
                  <a:schemeClr val="accent2"/>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C1B67087-0749-BDC2-3209-7DC1C34EB81C}"/>
                  </a:ext>
                </a:extLst>
              </p:cNvPr>
              <p:cNvSpPr/>
              <p:nvPr/>
            </p:nvSpPr>
            <p:spPr>
              <a:xfrm>
                <a:off x="6652973" y="2783193"/>
                <a:ext cx="4947117" cy="1002719"/>
              </a:xfrm>
              <a:custGeom>
                <a:avLst/>
                <a:gdLst>
                  <a:gd name="connsiteX0" fmla="*/ 0 w 2363552"/>
                  <a:gd name="connsiteY0" fmla="*/ 0 h 1002719"/>
                  <a:gd name="connsiteX1" fmla="*/ 2363552 w 2363552"/>
                  <a:gd name="connsiteY1" fmla="*/ 0 h 1002719"/>
                  <a:gd name="connsiteX2" fmla="*/ 2363552 w 2363552"/>
                  <a:gd name="connsiteY2" fmla="*/ 1002719 h 1002719"/>
                  <a:gd name="connsiteX3" fmla="*/ 0 w 2363552"/>
                  <a:gd name="connsiteY3" fmla="*/ 1002719 h 1002719"/>
                  <a:gd name="connsiteX4" fmla="*/ 0 w 2363552"/>
                  <a:gd name="connsiteY4" fmla="*/ 0 h 1002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552" h="1002719">
                    <a:moveTo>
                      <a:pt x="0" y="0"/>
                    </a:moveTo>
                    <a:lnTo>
                      <a:pt x="2363552" y="0"/>
                    </a:lnTo>
                    <a:lnTo>
                      <a:pt x="2363552" y="1002719"/>
                    </a:lnTo>
                    <a:lnTo>
                      <a:pt x="0" y="10027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0" kern="1200" dirty="0">
                    <a:solidFill>
                      <a:schemeClr val="accent2">
                        <a:lumMod val="50000"/>
                      </a:schemeClr>
                    </a:solidFill>
                    <a:effectLst>
                      <a:outerShdw blurRad="38100" dist="38100" dir="2700000" algn="tl">
                        <a:srgbClr val="000000">
                          <a:alpha val="43137"/>
                        </a:srgbClr>
                      </a:outerShdw>
                    </a:effectLst>
                    <a:latin typeface="+mj-lt"/>
                  </a:rPr>
                  <a:t>Multiple</a:t>
                </a:r>
                <a:r>
                  <a:rPr lang="en-US" sz="2000" b="0" kern="1200" dirty="0">
                    <a:solidFill>
                      <a:schemeClr val="accent2">
                        <a:lumMod val="50000"/>
                      </a:schemeClr>
                    </a:solidFill>
                    <a:effectLst/>
                    <a:latin typeface="+mj-lt"/>
                  </a:rPr>
                  <a:t> cloud platforms (with various log-in)</a:t>
                </a:r>
              </a:p>
            </p:txBody>
          </p:sp>
        </p:grpSp>
      </p:grpSp>
      <p:sp>
        <p:nvSpPr>
          <p:cNvPr id="16" name="Rectangle 15">
            <a:extLst>
              <a:ext uri="{FF2B5EF4-FFF2-40B4-BE49-F238E27FC236}">
                <a16:creationId xmlns:a16="http://schemas.microsoft.com/office/drawing/2014/main" id="{E33FFEED-2121-C46B-7988-F3D05282903C}"/>
              </a:ext>
            </a:extLst>
          </p:cNvPr>
          <p:cNvSpPr/>
          <p:nvPr/>
        </p:nvSpPr>
        <p:spPr>
          <a:xfrm>
            <a:off x="0" y="0"/>
            <a:ext cx="4732256"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5C8CA56D-FC4B-DC93-E023-EE66055820E7}"/>
              </a:ext>
            </a:extLst>
          </p:cNvPr>
          <p:cNvSpPr>
            <a:spLocks noGrp="1"/>
          </p:cNvSpPr>
          <p:nvPr>
            <p:ph type="title"/>
          </p:nvPr>
        </p:nvSpPr>
        <p:spPr>
          <a:xfrm>
            <a:off x="841458" y="2532941"/>
            <a:ext cx="2891557" cy="1349061"/>
          </a:xfrm>
        </p:spPr>
        <p:txBody>
          <a:bodyPr vert="horz" lIns="274320" tIns="182880" rIns="274320" bIns="182880" rtlCol="0" anchor="ctr" anchorCtr="1">
            <a:normAutofit/>
          </a:bodyPr>
          <a:lstStyle/>
          <a:p>
            <a:pPr defTabSz="832104"/>
            <a:r>
              <a:rPr lang="en-US" sz="2548" kern="1200" cap="all" spc="182" baseline="0" dirty="0">
                <a:solidFill>
                  <a:srgbClr val="262626"/>
                </a:solidFill>
                <a:latin typeface="+mj-lt"/>
                <a:ea typeface="+mj-ea"/>
                <a:cs typeface="+mj-cs"/>
              </a:rPr>
              <a:t>Location of files</a:t>
            </a:r>
            <a:endParaRPr lang="en-US" dirty="0"/>
          </a:p>
        </p:txBody>
      </p:sp>
    </p:spTree>
    <p:extLst>
      <p:ext uri="{BB962C8B-B14F-4D97-AF65-F5344CB8AC3E}">
        <p14:creationId xmlns:p14="http://schemas.microsoft.com/office/powerpoint/2010/main" val="99512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29681-9707-341E-DF1F-5E8618E0547A}"/>
              </a:ext>
            </a:extLst>
          </p:cNvPr>
          <p:cNvSpPr>
            <a:spLocks noGrp="1"/>
          </p:cNvSpPr>
          <p:nvPr>
            <p:ph type="title"/>
          </p:nvPr>
        </p:nvSpPr>
        <p:spPr>
          <a:xfrm>
            <a:off x="1600200" y="2286000"/>
            <a:ext cx="8991600" cy="1828800"/>
          </a:xfrm>
          <a:noFill/>
          <a:ln>
            <a:solidFill>
              <a:schemeClr val="tx1"/>
            </a:solidFill>
          </a:ln>
        </p:spPr>
        <p:txBody>
          <a:bodyPr vert="horz" lIns="274320" tIns="182880" rIns="274320" bIns="182880" rtlCol="0" anchor="ctr" anchorCtr="1">
            <a:normAutofit/>
          </a:bodyPr>
          <a:lstStyle/>
          <a:p>
            <a:r>
              <a:rPr lang="en-US" sz="3200" kern="1200" cap="all" spc="200" baseline="0" dirty="0">
                <a:solidFill>
                  <a:schemeClr val="tx1"/>
                </a:solidFill>
                <a:effectLst>
                  <a:outerShdw blurRad="38100" dist="38100" dir="2700000" algn="tl">
                    <a:srgbClr val="000000">
                      <a:alpha val="43137"/>
                    </a:srgbClr>
                  </a:outerShdw>
                </a:effectLst>
                <a:latin typeface="+mj-lt"/>
                <a:ea typeface="+mj-ea"/>
                <a:cs typeface="+mj-cs"/>
              </a:rPr>
              <a:t>(Re)processing – </a:t>
            </a:r>
            <a:br>
              <a:rPr lang="en-US" sz="3200" kern="1200" cap="all" spc="200" baseline="0" dirty="0">
                <a:solidFill>
                  <a:schemeClr val="tx1"/>
                </a:solidFill>
                <a:effectLst>
                  <a:outerShdw blurRad="38100" dist="38100" dir="2700000" algn="tl">
                    <a:srgbClr val="000000">
                      <a:alpha val="43137"/>
                    </a:srgbClr>
                  </a:outerShdw>
                </a:effectLst>
                <a:latin typeface="+mj-lt"/>
                <a:ea typeface="+mj-ea"/>
                <a:cs typeface="+mj-cs"/>
              </a:rPr>
            </a:br>
            <a:r>
              <a:rPr lang="en-US" sz="3200" b="0" i="0" kern="1200" cap="all" spc="200" baseline="0" dirty="0">
                <a:ln w="1905" cap="rnd">
                  <a:solidFill>
                    <a:schemeClr val="accent1">
                      <a:alpha val="76000"/>
                    </a:schemeClr>
                  </a:solidFill>
                </a:ln>
                <a:solidFill>
                  <a:schemeClr val="tx1"/>
                </a:solidFill>
                <a:effectLst>
                  <a:outerShdw blurRad="38100" dist="38100" dir="2700000" algn="tl">
                    <a:srgbClr val="000000">
                      <a:alpha val="43137"/>
                    </a:srgbClr>
                  </a:outerShdw>
                </a:effectLst>
                <a:latin typeface="+mj-lt"/>
                <a:ea typeface="+mj-ea"/>
                <a:cs typeface="+mj-cs"/>
              </a:rPr>
              <a:t>Linear Reciprocity Model</a:t>
            </a:r>
            <a:endParaRPr lang="en-US" sz="3200" kern="1200" cap="all" spc="200" baseline="0" dirty="0">
              <a:solidFill>
                <a:schemeClr val="tx1"/>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18838651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3081" name="Rectangle 308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304800" y="576978"/>
            <a:ext cx="4075289" cy="1728044"/>
          </a:xfrm>
          <a:noFill/>
          <a:ln w="15875">
            <a:solidFill>
              <a:schemeClr val="bg1"/>
            </a:solidFill>
          </a:ln>
        </p:spPr>
        <p:txBody>
          <a:bodyPr vert="horz" wrap="square" lIns="182880" tIns="182880" rIns="182880" bIns="182880" rtlCol="0" anchor="ctr">
            <a:normAutofit/>
          </a:bodyPr>
          <a:lstStyle/>
          <a:p>
            <a:r>
              <a:rPr lang="en-US" sz="2600" b="0" i="0" dirty="0">
                <a:ln w="1905" cap="rnd">
                  <a:solidFill>
                    <a:schemeClr val="accent1">
                      <a:alpha val="76000"/>
                    </a:schemeClr>
                  </a:solidFill>
                </a:ln>
                <a:solidFill>
                  <a:schemeClr val="bg1"/>
                </a:solidFill>
                <a:effectLst/>
              </a:rPr>
              <a:t>Linear Reciprocity Model</a:t>
            </a:r>
            <a:endParaRPr lang="en-US" sz="2600" dirty="0">
              <a:ln w="1905" cap="rnd">
                <a:solidFill>
                  <a:schemeClr val="accent1">
                    <a:alpha val="76000"/>
                  </a:schemeClr>
                </a:solidFill>
              </a:ln>
              <a:solidFill>
                <a:schemeClr val="bg1"/>
              </a:solidFill>
            </a:endParaRPr>
          </a:p>
        </p:txBody>
      </p:sp>
      <p:sp>
        <p:nvSpPr>
          <p:cNvPr id="6" name="TextBox 5">
            <a:extLst>
              <a:ext uri="{FF2B5EF4-FFF2-40B4-BE49-F238E27FC236}">
                <a16:creationId xmlns:a16="http://schemas.microsoft.com/office/drawing/2014/main" id="{06E8FD18-EC7C-AE15-303C-F966E8A4C93A}"/>
              </a:ext>
            </a:extLst>
          </p:cNvPr>
          <p:cNvSpPr txBox="1"/>
          <p:nvPr/>
        </p:nvSpPr>
        <p:spPr>
          <a:xfrm>
            <a:off x="108881" y="2470966"/>
            <a:ext cx="4436533" cy="3886934"/>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
                <a:srgbClr val="9BAFB5"/>
              </a:buClr>
              <a:buSzTx/>
              <a:buFontTx/>
              <a:buNone/>
              <a:tabLst/>
              <a:defRPr/>
            </a:pPr>
            <a:endParaRPr kumimoji="0" lang="en-US" sz="1400" b="1" i="0" u="none" strike="noStrike" kern="1200" cap="none" spc="0" normalizeH="0" baseline="0" noProof="0" dirty="0">
              <a:ln>
                <a:noFill/>
              </a:ln>
              <a:solidFill>
                <a:srgbClr val="FFFFFF"/>
              </a:solidFill>
              <a:effectLst/>
              <a:uLnTx/>
              <a:uFillTx/>
              <a:latin typeface="Calibri"/>
              <a:ea typeface="+mn-ea"/>
              <a:cs typeface="+mn-cs"/>
            </a:endParaRPr>
          </a:p>
          <a:p>
            <a:pPr marL="457200" marR="0" lvl="0" indent="-342900" algn="l" defTabSz="914400" rtl="0" eaLnBrk="1" fontAlgn="auto" latinLnBrk="0" hangingPunct="1">
              <a:lnSpc>
                <a:spcPct val="90000"/>
              </a:lnSpc>
              <a:spcBef>
                <a:spcPts val="1000"/>
              </a:spcBef>
              <a:spcAft>
                <a:spcPts val="0"/>
              </a:spcAft>
              <a:buClr>
                <a:srgbClr val="9BAFB5"/>
              </a:buClr>
              <a:buSzPct val="98000"/>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Define the desired information system </a:t>
            </a:r>
          </a:p>
          <a:p>
            <a:pPr marL="457200" marR="0" lvl="0" indent="-342900" algn="l" defTabSz="914400" rtl="0" eaLnBrk="1" fontAlgn="auto" latinLnBrk="0" hangingPunct="1">
              <a:lnSpc>
                <a:spcPct val="90000"/>
              </a:lnSpc>
              <a:spcBef>
                <a:spcPts val="1000"/>
              </a:spcBef>
              <a:spcAft>
                <a:spcPts val="0"/>
              </a:spcAft>
              <a:buClr>
                <a:srgbClr val="9BAFB5"/>
              </a:buClr>
              <a:buSzPct val="98000"/>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Identify and define existing barriers, including potential future barriers</a:t>
            </a:r>
          </a:p>
          <a:p>
            <a:pPr marL="457200" marR="0" lvl="0" indent="-342900" algn="l" defTabSz="914400" rtl="0" eaLnBrk="1" fontAlgn="auto" latinLnBrk="0" hangingPunct="1">
              <a:lnSpc>
                <a:spcPct val="90000"/>
              </a:lnSpc>
              <a:spcBef>
                <a:spcPts val="1000"/>
              </a:spcBef>
              <a:spcAft>
                <a:spcPts val="0"/>
              </a:spcAft>
              <a:buClr>
                <a:srgbClr val="9BAFB5"/>
              </a:buClr>
              <a:buSzPct val="98000"/>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Identify and define system control mechanisms required to create #1</a:t>
            </a:r>
          </a:p>
          <a:p>
            <a:pPr marL="457200" marR="0" lvl="0" indent="-342900" algn="l" defTabSz="914400" rtl="0" eaLnBrk="1" fontAlgn="auto" latinLnBrk="0" hangingPunct="1">
              <a:lnSpc>
                <a:spcPct val="90000"/>
              </a:lnSpc>
              <a:spcBef>
                <a:spcPts val="1000"/>
              </a:spcBef>
              <a:spcAft>
                <a:spcPts val="0"/>
              </a:spcAft>
              <a:buClr>
                <a:srgbClr val="9BAFB5"/>
              </a:buClr>
              <a:buSzPct val="98000"/>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Modularize and implement controls at the micro level to regulate and monitor individual components, processes, and interactions</a:t>
            </a:r>
          </a:p>
          <a:p>
            <a:pPr marL="457200" marR="0" lvl="0" indent="-342900" algn="l" defTabSz="914400" rtl="0" eaLnBrk="1" fontAlgn="auto" latinLnBrk="0" hangingPunct="1">
              <a:lnSpc>
                <a:spcPct val="90000"/>
              </a:lnSpc>
              <a:spcBef>
                <a:spcPts val="1000"/>
              </a:spcBef>
              <a:spcAft>
                <a:spcPts val="0"/>
              </a:spcAft>
              <a:buClr>
                <a:srgbClr val="9BAFB5"/>
              </a:buClr>
              <a:buSzPct val="98000"/>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Test controls at each micro level</a:t>
            </a:r>
          </a:p>
        </p:txBody>
      </p:sp>
      <p:pic>
        <p:nvPicPr>
          <p:cNvPr id="4" name="Picture 3" descr="A diagram of a system&#10;&#10;Description automatically generated">
            <a:extLst>
              <a:ext uri="{FF2B5EF4-FFF2-40B4-BE49-F238E27FC236}">
                <a16:creationId xmlns:a16="http://schemas.microsoft.com/office/drawing/2014/main" id="{D77D5CC7-0898-5C53-DB73-DB54CE721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707" y="1704651"/>
            <a:ext cx="7040880" cy="3214882"/>
          </a:xfrm>
          <a:prstGeom prst="rect">
            <a:avLst/>
          </a:prstGeom>
          <a:ln w="50800" cap="sq" cmpd="thickThin">
            <a:solidFill>
              <a:srgbClr val="000000"/>
            </a:solidFill>
            <a:prstDash val="solid"/>
            <a:miter lim="800000"/>
          </a:ln>
          <a:effectLst>
            <a:innerShdw blurRad="76200">
              <a:srgbClr val="000000"/>
            </a:innerShdw>
          </a:effectLst>
        </p:spPr>
      </p:pic>
      <p:sp>
        <p:nvSpPr>
          <p:cNvPr id="5" name="TextBox 4">
            <a:extLst>
              <a:ext uri="{FF2B5EF4-FFF2-40B4-BE49-F238E27FC236}">
                <a16:creationId xmlns:a16="http://schemas.microsoft.com/office/drawing/2014/main" id="{867EE034-136F-DC91-55A1-D7FCFCFEE61F}"/>
              </a:ext>
            </a:extLst>
          </p:cNvPr>
          <p:cNvSpPr txBox="1"/>
          <p:nvPr/>
        </p:nvSpPr>
        <p:spPr>
          <a:xfrm>
            <a:off x="7952509" y="576978"/>
            <a:ext cx="1357745" cy="646331"/>
          </a:xfrm>
          <a:prstGeom prst="rect">
            <a:avLst/>
          </a:prstGeom>
          <a:noFill/>
        </p:spPr>
        <p:txBody>
          <a:bodyPr wrap="square" rtlCol="0">
            <a:spAutoFit/>
          </a:bodyPr>
          <a:lstStyle/>
          <a:p>
            <a:r>
              <a:rPr lang="en-US" sz="3600" b="1" dirty="0">
                <a:latin typeface="+mj-lt"/>
              </a:rPr>
              <a:t>#1</a:t>
            </a:r>
          </a:p>
        </p:txBody>
      </p:sp>
    </p:spTree>
    <p:extLst>
      <p:ext uri="{BB962C8B-B14F-4D97-AF65-F5344CB8AC3E}">
        <p14:creationId xmlns:p14="http://schemas.microsoft.com/office/powerpoint/2010/main" val="1692465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AD85578-1E4B-4014-9D52-E7689475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2">
              <a:alpha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AFB5"/>
              </a:solidFill>
              <a:effectLst/>
              <a:uLnTx/>
              <a:uFillTx/>
              <a:latin typeface="Gill Sans MT"/>
              <a:ea typeface="+mn-ea"/>
              <a:cs typeface="+mn-cs"/>
            </a:endParaRPr>
          </a:p>
        </p:txBody>
      </p:sp>
      <p:sp>
        <p:nvSpPr>
          <p:cNvPr id="26" name="Rectangle 25">
            <a:extLst>
              <a:ext uri="{FF2B5EF4-FFF2-40B4-BE49-F238E27FC236}">
                <a16:creationId xmlns:a16="http://schemas.microsoft.com/office/drawing/2014/main" id="{48550B3F-9390-4CA1-B3C8-91529289D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3" name="Rectangle 2">
            <a:extLst>
              <a:ext uri="{FF2B5EF4-FFF2-40B4-BE49-F238E27FC236}">
                <a16:creationId xmlns:a16="http://schemas.microsoft.com/office/drawing/2014/main" id="{AB22D781-ECB1-40AD-3E5A-D2B501E8AC73}"/>
              </a:ext>
            </a:extLst>
          </p:cNvPr>
          <p:cNvSpPr/>
          <p:nvPr/>
        </p:nvSpPr>
        <p:spPr>
          <a:xfrm>
            <a:off x="469782" y="0"/>
            <a:ext cx="4555223"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76F502ED-F25B-4BB9-8A81-4146821E4C86}"/>
              </a:ext>
            </a:extLst>
          </p:cNvPr>
          <p:cNvSpPr/>
          <p:nvPr/>
        </p:nvSpPr>
        <p:spPr>
          <a:xfrm>
            <a:off x="5025005" y="0"/>
            <a:ext cx="1325461"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8" name="Content Placeholder 2">
            <a:extLst>
              <a:ext uri="{FF2B5EF4-FFF2-40B4-BE49-F238E27FC236}">
                <a16:creationId xmlns:a16="http://schemas.microsoft.com/office/drawing/2014/main" id="{E643DB29-D898-AFAB-A851-C01296B50E92}"/>
              </a:ext>
            </a:extLst>
          </p:cNvPr>
          <p:cNvGraphicFramePr>
            <a:graphicFrameLocks noGrp="1"/>
          </p:cNvGraphicFramePr>
          <p:nvPr>
            <p:ph idx="1"/>
            <p:extLst>
              <p:ext uri="{D42A27DB-BD31-4B8C-83A1-F6EECF244321}">
                <p14:modId xmlns:p14="http://schemas.microsoft.com/office/powerpoint/2010/main" val="3699720541"/>
              </p:ext>
            </p:extLst>
          </p:nvPr>
        </p:nvGraphicFramePr>
        <p:xfrm>
          <a:off x="5620526" y="1152202"/>
          <a:ext cx="6028659" cy="47987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E0E22AF-4885-4941-D174-E03D7D92E85D}"/>
              </a:ext>
            </a:extLst>
          </p:cNvPr>
          <p:cNvSpPr txBox="1"/>
          <p:nvPr/>
        </p:nvSpPr>
        <p:spPr>
          <a:xfrm>
            <a:off x="914400" y="2189527"/>
            <a:ext cx="3758268" cy="1415772"/>
          </a:xfrm>
          <a:prstGeom prst="rect">
            <a:avLst/>
          </a:prstGeom>
          <a:noFill/>
          <a:ln>
            <a:solidFill>
              <a:schemeClr val="bg1"/>
            </a:solidFill>
          </a:ln>
        </p:spPr>
        <p:txBody>
          <a:bodyPr wrap="square" lIns="274320" tIns="274320" rIns="274320" bIns="274320" rtlCol="0">
            <a:spAutoFit/>
          </a:bodyPr>
          <a:lstStyle/>
          <a:p>
            <a:r>
              <a:rPr lang="en-US" sz="2800" cap="all" dirty="0">
                <a:solidFill>
                  <a:schemeClr val="bg1"/>
                </a:solidFill>
                <a:latin typeface="+mj-lt"/>
              </a:rPr>
              <a:t>Initial analysis– obvious Barriers </a:t>
            </a:r>
            <a:endParaRPr lang="en-US" sz="2800" cap="all" dirty="0">
              <a:latin typeface="+mj-lt"/>
            </a:endParaRPr>
          </a:p>
        </p:txBody>
      </p:sp>
      <p:sp>
        <p:nvSpPr>
          <p:cNvPr id="6" name="TextBox 5">
            <a:extLst>
              <a:ext uri="{FF2B5EF4-FFF2-40B4-BE49-F238E27FC236}">
                <a16:creationId xmlns:a16="http://schemas.microsoft.com/office/drawing/2014/main" id="{7F2A7BDA-4254-A210-E9A5-EC30540EB6D4}"/>
              </a:ext>
            </a:extLst>
          </p:cNvPr>
          <p:cNvSpPr txBox="1"/>
          <p:nvPr/>
        </p:nvSpPr>
        <p:spPr>
          <a:xfrm>
            <a:off x="8183419" y="252936"/>
            <a:ext cx="1357745" cy="646331"/>
          </a:xfrm>
          <a:prstGeom prst="rect">
            <a:avLst/>
          </a:prstGeom>
          <a:noFill/>
        </p:spPr>
        <p:txBody>
          <a:bodyPr wrap="square" rtlCol="0">
            <a:spAutoFit/>
          </a:bodyPr>
          <a:lstStyle/>
          <a:p>
            <a:r>
              <a:rPr lang="en-US" sz="3600" b="1" dirty="0">
                <a:latin typeface="+mj-lt"/>
              </a:rPr>
              <a:t>#2</a:t>
            </a:r>
          </a:p>
        </p:txBody>
      </p:sp>
    </p:spTree>
    <p:extLst>
      <p:ext uri="{BB962C8B-B14F-4D97-AF65-F5344CB8AC3E}">
        <p14:creationId xmlns:p14="http://schemas.microsoft.com/office/powerpoint/2010/main" val="4091906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3">
            <a:extLst>
              <a:ext uri="{FF2B5EF4-FFF2-40B4-BE49-F238E27FC236}">
                <a16:creationId xmlns:a16="http://schemas.microsoft.com/office/drawing/2014/main" id="{EA3CC36C-210F-452E-B0C6-CAE94609D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4900"/>
            <a:ext cx="12192000" cy="19431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useBgFill="1">
        <p:nvSpPr>
          <p:cNvPr id="31" name="Rectangle 25">
            <a:extLst>
              <a:ext uri="{FF2B5EF4-FFF2-40B4-BE49-F238E27FC236}">
                <a16:creationId xmlns:a16="http://schemas.microsoft.com/office/drawing/2014/main" id="{FD77E017-7BFF-4018-BF75-AF8C6DDF0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918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9" name="Title 1">
            <a:extLst>
              <a:ext uri="{FF2B5EF4-FFF2-40B4-BE49-F238E27FC236}">
                <a16:creationId xmlns:a16="http://schemas.microsoft.com/office/drawing/2014/main" id="{45D00773-C53D-2909-7387-83EC11BF8177}"/>
              </a:ext>
            </a:extLst>
          </p:cNvPr>
          <p:cNvSpPr>
            <a:spLocks noGrp="1"/>
          </p:cNvSpPr>
          <p:nvPr>
            <p:ph type="title"/>
          </p:nvPr>
        </p:nvSpPr>
        <p:spPr>
          <a:xfrm>
            <a:off x="2096515" y="5279476"/>
            <a:ext cx="7729728" cy="1188720"/>
          </a:xfrm>
        </p:spPr>
        <p:txBody>
          <a:bodyPr>
            <a:normAutofit/>
          </a:bodyPr>
          <a:lstStyle/>
          <a:p>
            <a:r>
              <a:rPr lang="en-US" dirty="0"/>
              <a:t>Linear Reciprocity Workflow</a:t>
            </a:r>
          </a:p>
        </p:txBody>
      </p:sp>
      <p:pic>
        <p:nvPicPr>
          <p:cNvPr id="3" name="Picture 2" descr="A close-up of a diagram&#10;&#10;Description automatically generated">
            <a:extLst>
              <a:ext uri="{FF2B5EF4-FFF2-40B4-BE49-F238E27FC236}">
                <a16:creationId xmlns:a16="http://schemas.microsoft.com/office/drawing/2014/main" id="{DF7CCCF3-5CBE-1196-C9A7-F74AD81C2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2800" y="553244"/>
            <a:ext cx="9961418" cy="4073236"/>
          </a:xfrm>
          <a:prstGeom prst="rect">
            <a:avLst/>
          </a:prstGeom>
        </p:spPr>
      </p:pic>
    </p:spTree>
    <p:extLst>
      <p:ext uri="{BB962C8B-B14F-4D97-AF65-F5344CB8AC3E}">
        <p14:creationId xmlns:p14="http://schemas.microsoft.com/office/powerpoint/2010/main" val="2923856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88" name="Rectangle 8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BB2A4AB2-54A4-3A39-74F7-D6812F6F485F}"/>
              </a:ext>
            </a:extLst>
          </p:cNvPr>
          <p:cNvSpPr>
            <a:spLocks noGrp="1"/>
          </p:cNvSpPr>
          <p:nvPr>
            <p:ph type="title"/>
          </p:nvPr>
        </p:nvSpPr>
        <p:spPr>
          <a:xfrm>
            <a:off x="7965195" y="610417"/>
            <a:ext cx="3924860" cy="1728044"/>
          </a:xfrm>
          <a:noFill/>
          <a:ln>
            <a:solidFill>
              <a:schemeClr val="bg1"/>
            </a:solidFill>
          </a:ln>
        </p:spPr>
        <p:txBody>
          <a:bodyPr vert="horz" wrap="square" lIns="182880" tIns="182880" rIns="182880" bIns="182880" rtlCol="0" anchor="ctr">
            <a:normAutofit/>
          </a:bodyPr>
          <a:lstStyle/>
          <a:p>
            <a:r>
              <a:rPr lang="en-US" dirty="0">
                <a:ln>
                  <a:solidFill>
                    <a:schemeClr val="accent1"/>
                  </a:solidFill>
                </a:ln>
                <a:solidFill>
                  <a:schemeClr val="bg1"/>
                </a:solidFill>
              </a:rPr>
              <a:t>Information system</a:t>
            </a:r>
          </a:p>
        </p:txBody>
      </p:sp>
      <p:sp>
        <p:nvSpPr>
          <p:cNvPr id="81" name="TextBox 80">
            <a:extLst>
              <a:ext uri="{FF2B5EF4-FFF2-40B4-BE49-F238E27FC236}">
                <a16:creationId xmlns:a16="http://schemas.microsoft.com/office/drawing/2014/main" id="{6BA9929A-FA5E-F551-EAFA-1874942DCD57}"/>
              </a:ext>
            </a:extLst>
          </p:cNvPr>
          <p:cNvSpPr txBox="1"/>
          <p:nvPr/>
        </p:nvSpPr>
        <p:spPr>
          <a:xfrm>
            <a:off x="7784252" y="2630458"/>
            <a:ext cx="4135160" cy="3415622"/>
          </a:xfrm>
          <a:prstGeom prst="rect">
            <a:avLst/>
          </a:prstGeom>
        </p:spPr>
        <p:txBody>
          <a:bodyPr vert="horz" lIns="91440" tIns="45720" rIns="91440" bIns="45720" rtlCol="0">
            <a:normAutofit/>
          </a:bodyPr>
          <a:lstStyle/>
          <a:p>
            <a:pPr marL="285750" marR="0" lvl="0" indent="-285750" algn="l" defTabSz="914400" rtl="0" eaLnBrk="1" fontAlgn="auto" latinLnBrk="0" hangingPunct="1">
              <a:lnSpc>
                <a:spcPct val="100000"/>
              </a:lnSpc>
              <a:spcBef>
                <a:spcPts val="1000"/>
              </a:spcBef>
              <a:spcAft>
                <a:spcPts val="0"/>
              </a:spcAft>
              <a:buClr>
                <a:srgbClr val="9BAFB5"/>
              </a:buClr>
              <a:buSzTx/>
              <a:buFont typeface="Arial" panose="020B0604020202020204" pitchFamily="34" charset="0"/>
              <a:buChar char="•"/>
              <a:tabLst/>
              <a:defRPr/>
            </a:pPr>
            <a:r>
              <a:rPr kumimoji="0" lang="en-US" b="1" i="0" u="none" strike="noStrike" kern="1200" cap="none" spc="0" normalizeH="0" baseline="0" noProof="0" dirty="0">
                <a:ln>
                  <a:noFill/>
                </a:ln>
                <a:solidFill>
                  <a:srgbClr val="FFFFFF"/>
                </a:solidFill>
                <a:effectLst/>
                <a:uLnTx/>
                <a:uFillTx/>
                <a:latin typeface="Calibri"/>
                <a:ea typeface="+mn-ea"/>
                <a:cs typeface="+mn-cs"/>
              </a:rPr>
              <a:t>Integrate this new collection into the existing archival information system by:</a:t>
            </a:r>
          </a:p>
          <a:p>
            <a:pPr marL="742950" marR="0" lvl="1" indent="-285750" algn="l" defTabSz="914400" rtl="0" eaLnBrk="1" fontAlgn="auto" latinLnBrk="0" hangingPunct="1">
              <a:lnSpc>
                <a:spcPct val="100000"/>
              </a:lnSpc>
              <a:spcBef>
                <a:spcPts val="1000"/>
              </a:spcBef>
              <a:spcAft>
                <a:spcPts val="0"/>
              </a:spcAft>
              <a:buClr>
                <a:srgbClr val="9BAFB5"/>
              </a:buClr>
              <a:buSzTx/>
              <a:buFont typeface="Arial" panose="020B0604020202020204" pitchFamily="34" charset="0"/>
              <a:buChar char="•"/>
              <a:tabLst/>
              <a:defRPr/>
            </a:pPr>
            <a:r>
              <a:rPr kumimoji="0" lang="en-US" b="0" i="0" u="none" strike="noStrike" kern="1200" cap="none" spc="0" normalizeH="0" baseline="0" noProof="0" dirty="0">
                <a:ln>
                  <a:noFill/>
                </a:ln>
                <a:solidFill>
                  <a:srgbClr val="FFFFFF"/>
                </a:solidFill>
                <a:effectLst/>
                <a:uLnTx/>
                <a:uFillTx/>
                <a:latin typeface="Calibri"/>
                <a:ea typeface="+mn-ea"/>
                <a:cs typeface="+mn-cs"/>
              </a:rPr>
              <a:t>Mapping the data from the new collection to align with the established system's data model</a:t>
            </a:r>
          </a:p>
          <a:p>
            <a:pPr marL="742950" marR="0" lvl="1" indent="-285750" algn="l" defTabSz="914400" rtl="0" eaLnBrk="1" fontAlgn="auto" latinLnBrk="0" hangingPunct="1">
              <a:lnSpc>
                <a:spcPct val="100000"/>
              </a:lnSpc>
              <a:spcBef>
                <a:spcPts val="1000"/>
              </a:spcBef>
              <a:spcAft>
                <a:spcPts val="0"/>
              </a:spcAft>
              <a:buClr>
                <a:srgbClr val="9BAFB5"/>
              </a:buClr>
              <a:buSzTx/>
              <a:buFont typeface="Arial" panose="020B0604020202020204" pitchFamily="34" charset="0"/>
              <a:buChar char="•"/>
              <a:tabLst/>
              <a:defRPr/>
            </a:pPr>
            <a:r>
              <a:rPr kumimoji="0" lang="en-US" b="0" i="0" u="none" strike="noStrike" kern="1200" cap="none" spc="0" normalizeH="0" baseline="0" noProof="0" dirty="0">
                <a:ln>
                  <a:noFill/>
                </a:ln>
                <a:solidFill>
                  <a:srgbClr val="FFFFFF"/>
                </a:solidFill>
                <a:effectLst/>
                <a:uLnTx/>
                <a:uFillTx/>
                <a:latin typeface="Calibri"/>
                <a:ea typeface="+mn-ea"/>
                <a:cs typeface="+mn-cs"/>
              </a:rPr>
              <a:t>Applying archival workflow standards and product</a:t>
            </a:r>
          </a:p>
        </p:txBody>
      </p:sp>
      <p:grpSp>
        <p:nvGrpSpPr>
          <p:cNvPr id="80" name="Group 79">
            <a:extLst>
              <a:ext uri="{FF2B5EF4-FFF2-40B4-BE49-F238E27FC236}">
                <a16:creationId xmlns:a16="http://schemas.microsoft.com/office/drawing/2014/main" id="{1CB51AB3-CE58-B749-0A27-F130B6C6B993}"/>
              </a:ext>
            </a:extLst>
          </p:cNvPr>
          <p:cNvGrpSpPr/>
          <p:nvPr/>
        </p:nvGrpSpPr>
        <p:grpSpPr>
          <a:xfrm>
            <a:off x="209596" y="625117"/>
            <a:ext cx="7193382" cy="2518373"/>
            <a:chOff x="991106" y="2055389"/>
            <a:chExt cx="10078943" cy="2461525"/>
          </a:xfrm>
        </p:grpSpPr>
        <p:grpSp>
          <p:nvGrpSpPr>
            <p:cNvPr id="78" name="Group 77">
              <a:extLst>
                <a:ext uri="{FF2B5EF4-FFF2-40B4-BE49-F238E27FC236}">
                  <a16:creationId xmlns:a16="http://schemas.microsoft.com/office/drawing/2014/main" id="{A5236051-854C-41FF-6F4B-DDD228477747}"/>
                </a:ext>
              </a:extLst>
            </p:cNvPr>
            <p:cNvGrpSpPr/>
            <p:nvPr/>
          </p:nvGrpSpPr>
          <p:grpSpPr>
            <a:xfrm>
              <a:off x="991106" y="2055389"/>
              <a:ext cx="10078943" cy="2461525"/>
              <a:chOff x="793214" y="2518098"/>
              <a:chExt cx="10078943" cy="2461525"/>
            </a:xfrm>
          </p:grpSpPr>
          <p:sp>
            <p:nvSpPr>
              <p:cNvPr id="75" name="Rectangle 74">
                <a:extLst>
                  <a:ext uri="{FF2B5EF4-FFF2-40B4-BE49-F238E27FC236}">
                    <a16:creationId xmlns:a16="http://schemas.microsoft.com/office/drawing/2014/main" id="{F3302F06-7F69-3784-9D49-2A6D9CBB5107}"/>
                  </a:ext>
                </a:extLst>
              </p:cNvPr>
              <p:cNvSpPr/>
              <p:nvPr/>
            </p:nvSpPr>
            <p:spPr>
              <a:xfrm>
                <a:off x="793214" y="2518098"/>
                <a:ext cx="10078943" cy="246152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grpSp>
            <p:nvGrpSpPr>
              <p:cNvPr id="77" name="Group 76">
                <a:extLst>
                  <a:ext uri="{FF2B5EF4-FFF2-40B4-BE49-F238E27FC236}">
                    <a16:creationId xmlns:a16="http://schemas.microsoft.com/office/drawing/2014/main" id="{E65A2714-C438-DCFC-D62C-18672C3FDCC7}"/>
                  </a:ext>
                </a:extLst>
              </p:cNvPr>
              <p:cNvGrpSpPr/>
              <p:nvPr/>
            </p:nvGrpSpPr>
            <p:grpSpPr>
              <a:xfrm>
                <a:off x="4085793" y="2793998"/>
                <a:ext cx="6559515" cy="1938517"/>
                <a:chOff x="4085793" y="2793998"/>
                <a:chExt cx="6559515" cy="1938517"/>
              </a:xfrm>
            </p:grpSpPr>
            <p:sp>
              <p:nvSpPr>
                <p:cNvPr id="49" name="Rectangle 48">
                  <a:extLst>
                    <a:ext uri="{FF2B5EF4-FFF2-40B4-BE49-F238E27FC236}">
                      <a16:creationId xmlns:a16="http://schemas.microsoft.com/office/drawing/2014/main" id="{9A7CCD1B-7879-FB3B-B342-96C7ADD16FE0}"/>
                    </a:ext>
                  </a:extLst>
                </p:cNvPr>
                <p:cNvSpPr/>
                <p:nvPr/>
              </p:nvSpPr>
              <p:spPr>
                <a:xfrm>
                  <a:off x="9591731" y="4026708"/>
                  <a:ext cx="1053577" cy="684687"/>
                </a:xfrm>
                <a:prstGeom prst="rect">
                  <a:avLst/>
                </a:prstGeom>
              </p:spPr>
              <p:style>
                <a:lnRef idx="2">
                  <a:schemeClr val="dk1"/>
                </a:lnRef>
                <a:fillRef idx="1">
                  <a:schemeClr val="lt1"/>
                </a:fillRef>
                <a:effectRef idx="0">
                  <a:schemeClr val="dk1"/>
                </a:effectRef>
                <a:fontRef idx="minor">
                  <a:schemeClr val="dk1"/>
                </a:fontRef>
              </p:style>
              <p:txBody>
                <a:bodyPr rIns="9144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50" name="TextBox 43">
                  <a:extLst>
                    <a:ext uri="{FF2B5EF4-FFF2-40B4-BE49-F238E27FC236}">
                      <a16:creationId xmlns:a16="http://schemas.microsoft.com/office/drawing/2014/main" id="{C4CAA308-46A8-8BFF-8D51-E71F894F542E}"/>
                    </a:ext>
                  </a:extLst>
                </p:cNvPr>
                <p:cNvSpPr txBox="1"/>
                <p:nvPr/>
              </p:nvSpPr>
              <p:spPr>
                <a:xfrm>
                  <a:off x="9719692" y="4140843"/>
                  <a:ext cx="821292" cy="54219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TDR</a:t>
                  </a:r>
                </a:p>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Storage</a:t>
                  </a:r>
                  <a:endParaRPr kumimoji="0" lang="en-US" sz="12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40" name="TextBox 33">
                  <a:extLst>
                    <a:ext uri="{FF2B5EF4-FFF2-40B4-BE49-F238E27FC236}">
                      <a16:creationId xmlns:a16="http://schemas.microsoft.com/office/drawing/2014/main" id="{48684853-C84F-A259-686E-84E95525389D}"/>
                    </a:ext>
                  </a:extLst>
                </p:cNvPr>
                <p:cNvSpPr txBox="1"/>
                <p:nvPr/>
              </p:nvSpPr>
              <p:spPr>
                <a:xfrm>
                  <a:off x="5916240" y="2793998"/>
                  <a:ext cx="976012" cy="523220"/>
                </a:xfrm>
                <a:prstGeom prst="rect">
                  <a:avLst/>
                </a:prstGeom>
                <a:solidFill>
                  <a:schemeClr val="bg1"/>
                </a:solidFill>
                <a:ln>
                  <a:solidFill>
                    <a:schemeClr val="tx1"/>
                  </a:solidFill>
                </a:ln>
              </p:spPr>
              <p:txBody>
                <a:bodyPr wrap="none" lIns="182880" tIns="91440" rIns="182880" bIns="9144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Index/</a:t>
                  </a:r>
                </a:p>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Catalogue</a:t>
                  </a:r>
                  <a:endParaRPr kumimoji="0" lang="en-US" sz="12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67" name="TextBox 35">
                  <a:extLst>
                    <a:ext uri="{FF2B5EF4-FFF2-40B4-BE49-F238E27FC236}">
                      <a16:creationId xmlns:a16="http://schemas.microsoft.com/office/drawing/2014/main" id="{5D1D753A-66AB-DB62-1D1B-D5E75114A6BD}"/>
                    </a:ext>
                  </a:extLst>
                </p:cNvPr>
                <p:cNvSpPr txBox="1"/>
                <p:nvPr/>
              </p:nvSpPr>
              <p:spPr>
                <a:xfrm>
                  <a:off x="6098063" y="3289341"/>
                  <a:ext cx="1194084" cy="697627"/>
                </a:xfrm>
                <a:prstGeom prst="rect">
                  <a:avLst/>
                </a:prstGeom>
                <a:solidFill>
                  <a:schemeClr val="bg1"/>
                </a:solidFill>
                <a:ln>
                  <a:solidFill>
                    <a:schemeClr val="tx1"/>
                  </a:solidFill>
                </a:ln>
              </p:spPr>
              <p:txBody>
                <a:bodyPr wrap="none" lIns="182880" tIns="182880" rIns="182880" bIns="18288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Preservation</a:t>
                  </a:r>
                </a:p>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Conservation</a:t>
                  </a:r>
                  <a:endParaRPr kumimoji="0" lang="en-US" sz="12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32" name="TextBox 25">
                  <a:extLst>
                    <a:ext uri="{FF2B5EF4-FFF2-40B4-BE49-F238E27FC236}">
                      <a16:creationId xmlns:a16="http://schemas.microsoft.com/office/drawing/2014/main" id="{DE77994C-87C2-876A-D4BF-DD4AA3D17B9B}"/>
                    </a:ext>
                  </a:extLst>
                </p:cNvPr>
                <p:cNvSpPr txBox="1"/>
                <p:nvPr/>
              </p:nvSpPr>
              <p:spPr>
                <a:xfrm>
                  <a:off x="7641350" y="2793998"/>
                  <a:ext cx="1057687" cy="523220"/>
                </a:xfrm>
                <a:prstGeom prst="rect">
                  <a:avLst/>
                </a:prstGeom>
                <a:solidFill>
                  <a:schemeClr val="bg1"/>
                </a:solidFill>
                <a:ln>
                  <a:solidFill>
                    <a:schemeClr val="tx1"/>
                  </a:solidFill>
                </a:ln>
              </p:spPr>
              <p:txBody>
                <a:bodyPr wrap="none" lIns="182880" tIns="182880" rIns="182880" bIns="18288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Digitization</a:t>
                  </a:r>
                  <a:endParaRPr kumimoji="0" lang="en-US" sz="12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34" name="TextBox 27">
                  <a:extLst>
                    <a:ext uri="{FF2B5EF4-FFF2-40B4-BE49-F238E27FC236}">
                      <a16:creationId xmlns:a16="http://schemas.microsoft.com/office/drawing/2014/main" id="{9187915A-5C1A-8448-AF9C-DC02F981C5FB}"/>
                    </a:ext>
                  </a:extLst>
                </p:cNvPr>
                <p:cNvSpPr txBox="1"/>
                <p:nvPr/>
              </p:nvSpPr>
              <p:spPr>
                <a:xfrm>
                  <a:off x="7790346" y="3295253"/>
                  <a:ext cx="1177057" cy="508686"/>
                </a:xfrm>
                <a:prstGeom prst="rect">
                  <a:avLst/>
                </a:prstGeom>
                <a:solidFill>
                  <a:schemeClr val="bg1"/>
                </a:solidFill>
                <a:ln>
                  <a:solidFill>
                    <a:schemeClr val="tx1"/>
                  </a:solidFill>
                </a:ln>
              </p:spPr>
              <p:txBody>
                <a:bodyPr wrap="none" lIns="182880" tIns="182880" rIns="182880" bIns="18288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682" b="0" i="0" u="none" strike="noStrike" kern="1200" cap="none" spc="0" normalizeH="0" baseline="0" noProof="0" dirty="0">
                      <a:ln>
                        <a:noFill/>
                      </a:ln>
                      <a:solidFill>
                        <a:srgbClr val="000000"/>
                      </a:solidFill>
                      <a:effectLst/>
                      <a:uLnTx/>
                      <a:uFillTx/>
                      <a:latin typeface="Gill Sans MT" panose="020B0502020104020203"/>
                      <a:ea typeface="+mn-ea"/>
                      <a:cs typeface="+mn-cs"/>
                    </a:rPr>
                    <a:t>Master/Access</a:t>
                  </a:r>
                  <a:endParaRPr kumimoji="0" lang="en-US" sz="11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36" name="TextBox 29">
                  <a:extLst>
                    <a:ext uri="{FF2B5EF4-FFF2-40B4-BE49-F238E27FC236}">
                      <a16:creationId xmlns:a16="http://schemas.microsoft.com/office/drawing/2014/main" id="{11DC9EB1-B531-DF08-E54A-0302D5BA5822}"/>
                    </a:ext>
                  </a:extLst>
                </p:cNvPr>
                <p:cNvSpPr txBox="1"/>
                <p:nvPr/>
              </p:nvSpPr>
              <p:spPr>
                <a:xfrm>
                  <a:off x="7969221" y="3770523"/>
                  <a:ext cx="1152870" cy="508686"/>
                </a:xfrm>
                <a:prstGeom prst="rect">
                  <a:avLst/>
                </a:prstGeom>
                <a:solidFill>
                  <a:schemeClr val="bg1"/>
                </a:solidFill>
                <a:ln>
                  <a:solidFill>
                    <a:schemeClr val="tx1"/>
                  </a:solidFill>
                </a:ln>
              </p:spPr>
              <p:txBody>
                <a:bodyPr wrap="none" lIns="457200" tIns="182880" rIns="457200" bIns="18288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682" b="0" i="0" u="none" strike="noStrike" kern="1200" cap="none" spc="0" normalizeH="0" baseline="0" noProof="0" dirty="0">
                      <a:ln>
                        <a:noFill/>
                      </a:ln>
                      <a:solidFill>
                        <a:srgbClr val="000000"/>
                      </a:solidFill>
                      <a:effectLst/>
                      <a:uLnTx/>
                      <a:uFillTx/>
                      <a:latin typeface="Gill Sans MT" panose="020B0502020104020203"/>
                      <a:ea typeface="+mn-ea"/>
                      <a:cs typeface="+mn-cs"/>
                    </a:rPr>
                    <a:t>Test</a:t>
                  </a:r>
                  <a:endParaRPr kumimoji="0" lang="en-US" sz="11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grpSp>
              <p:nvGrpSpPr>
                <p:cNvPr id="16" name="Group 15">
                  <a:extLst>
                    <a:ext uri="{FF2B5EF4-FFF2-40B4-BE49-F238E27FC236}">
                      <a16:creationId xmlns:a16="http://schemas.microsoft.com/office/drawing/2014/main" id="{F17E5972-E73A-4BF8-F866-BC14FD83A864}"/>
                    </a:ext>
                  </a:extLst>
                </p:cNvPr>
                <p:cNvGrpSpPr/>
                <p:nvPr/>
              </p:nvGrpSpPr>
              <p:grpSpPr>
                <a:xfrm>
                  <a:off x="4309979" y="2857369"/>
                  <a:ext cx="1076576" cy="635208"/>
                  <a:chOff x="1077991" y="3824669"/>
                  <a:chExt cx="839797" cy="474061"/>
                </a:xfrm>
              </p:grpSpPr>
              <p:sp>
                <p:nvSpPr>
                  <p:cNvPr id="26" name="Rectangle 25">
                    <a:extLst>
                      <a:ext uri="{FF2B5EF4-FFF2-40B4-BE49-F238E27FC236}">
                        <a16:creationId xmlns:a16="http://schemas.microsoft.com/office/drawing/2014/main" id="{91098DE0-586E-B35D-29D3-D9FD506C9CDD}"/>
                      </a:ext>
                    </a:extLst>
                  </p:cNvPr>
                  <p:cNvSpPr/>
                  <p:nvPr/>
                </p:nvSpPr>
                <p:spPr>
                  <a:xfrm>
                    <a:off x="1077991" y="3824669"/>
                    <a:ext cx="835597" cy="474061"/>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27" name="TextBox 20">
                    <a:extLst>
                      <a:ext uri="{FF2B5EF4-FFF2-40B4-BE49-F238E27FC236}">
                        <a16:creationId xmlns:a16="http://schemas.microsoft.com/office/drawing/2014/main" id="{1BFAF02E-BFB0-4A14-EDD8-6B5D5E98E530}"/>
                      </a:ext>
                    </a:extLst>
                  </p:cNvPr>
                  <p:cNvSpPr txBox="1"/>
                  <p:nvPr/>
                </p:nvSpPr>
                <p:spPr>
                  <a:xfrm>
                    <a:off x="1079588" y="3899414"/>
                    <a:ext cx="8382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Selection</a:t>
                    </a:r>
                    <a:endParaRPr kumimoji="0" lang="en-US" sz="12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grpSp>
            <p:grpSp>
              <p:nvGrpSpPr>
                <p:cNvPr id="17" name="Group 16">
                  <a:extLst>
                    <a:ext uri="{FF2B5EF4-FFF2-40B4-BE49-F238E27FC236}">
                      <a16:creationId xmlns:a16="http://schemas.microsoft.com/office/drawing/2014/main" id="{3F7B24BD-3F45-C4BB-2F38-1794555EAE21}"/>
                    </a:ext>
                  </a:extLst>
                </p:cNvPr>
                <p:cNvGrpSpPr/>
                <p:nvPr/>
              </p:nvGrpSpPr>
              <p:grpSpPr>
                <a:xfrm>
                  <a:off x="4085793" y="3304778"/>
                  <a:ext cx="1044916" cy="584280"/>
                  <a:chOff x="1211501" y="3680082"/>
                  <a:chExt cx="1066428" cy="618649"/>
                </a:xfrm>
              </p:grpSpPr>
              <p:sp>
                <p:nvSpPr>
                  <p:cNvPr id="24" name="Rectangle 23">
                    <a:extLst>
                      <a:ext uri="{FF2B5EF4-FFF2-40B4-BE49-F238E27FC236}">
                        <a16:creationId xmlns:a16="http://schemas.microsoft.com/office/drawing/2014/main" id="{3D4203BD-7EEE-2EDF-7E49-81CAAD0080D3}"/>
                      </a:ext>
                    </a:extLst>
                  </p:cNvPr>
                  <p:cNvSpPr/>
                  <p:nvPr/>
                </p:nvSpPr>
                <p:spPr>
                  <a:xfrm>
                    <a:off x="1211501" y="3680082"/>
                    <a:ext cx="1066428" cy="618649"/>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25" name="TextBox 18">
                    <a:extLst>
                      <a:ext uri="{FF2B5EF4-FFF2-40B4-BE49-F238E27FC236}">
                        <a16:creationId xmlns:a16="http://schemas.microsoft.com/office/drawing/2014/main" id="{08B2E64F-59B0-66B1-CC39-AE818F53AC8F}"/>
                      </a:ext>
                    </a:extLst>
                  </p:cNvPr>
                  <p:cNvSpPr txBox="1"/>
                  <p:nvPr/>
                </p:nvSpPr>
                <p:spPr>
                  <a:xfrm>
                    <a:off x="1269928" y="3767650"/>
                    <a:ext cx="838200" cy="4888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Mission</a:t>
                    </a:r>
                  </a:p>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Policy</a:t>
                    </a:r>
                    <a:endParaRPr kumimoji="0" lang="en-US" sz="12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grpSp>
            <p:grpSp>
              <p:nvGrpSpPr>
                <p:cNvPr id="18" name="Group 17">
                  <a:extLst>
                    <a:ext uri="{FF2B5EF4-FFF2-40B4-BE49-F238E27FC236}">
                      <a16:creationId xmlns:a16="http://schemas.microsoft.com/office/drawing/2014/main" id="{E9778063-1B87-E252-4BC8-6B571BCC7A1A}"/>
                    </a:ext>
                  </a:extLst>
                </p:cNvPr>
                <p:cNvGrpSpPr/>
                <p:nvPr/>
              </p:nvGrpSpPr>
              <p:grpSpPr>
                <a:xfrm>
                  <a:off x="4812797" y="3445533"/>
                  <a:ext cx="821291" cy="443525"/>
                  <a:chOff x="1062439" y="3660204"/>
                  <a:chExt cx="838200" cy="469615"/>
                </a:xfrm>
              </p:grpSpPr>
              <p:sp>
                <p:nvSpPr>
                  <p:cNvPr id="22" name="Rectangle 21">
                    <a:extLst>
                      <a:ext uri="{FF2B5EF4-FFF2-40B4-BE49-F238E27FC236}">
                        <a16:creationId xmlns:a16="http://schemas.microsoft.com/office/drawing/2014/main" id="{195B4EE4-76A4-5B46-DE41-B7D37FDFD54A}"/>
                      </a:ext>
                    </a:extLst>
                  </p:cNvPr>
                  <p:cNvSpPr/>
                  <p:nvPr/>
                </p:nvSpPr>
                <p:spPr>
                  <a:xfrm>
                    <a:off x="1078157" y="3660204"/>
                    <a:ext cx="788075" cy="469615"/>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23" name="TextBox 16">
                    <a:extLst>
                      <a:ext uri="{FF2B5EF4-FFF2-40B4-BE49-F238E27FC236}">
                        <a16:creationId xmlns:a16="http://schemas.microsoft.com/office/drawing/2014/main" id="{79B37A55-1477-EE95-5A58-BB5146F0CA77}"/>
                      </a:ext>
                    </a:extLst>
                  </p:cNvPr>
                  <p:cNvSpPr txBox="1"/>
                  <p:nvPr/>
                </p:nvSpPr>
                <p:spPr>
                  <a:xfrm>
                    <a:off x="1062439" y="3745253"/>
                    <a:ext cx="83820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Funding</a:t>
                    </a:r>
                    <a:endParaRPr kumimoji="0" lang="en-US" sz="12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grpSp>
            <p:sp>
              <p:nvSpPr>
                <p:cNvPr id="20" name="Rectangle 19">
                  <a:extLst>
                    <a:ext uri="{FF2B5EF4-FFF2-40B4-BE49-F238E27FC236}">
                      <a16:creationId xmlns:a16="http://schemas.microsoft.com/office/drawing/2014/main" id="{55A4B2E3-1B48-DD76-C674-4FADE620745B}"/>
                    </a:ext>
                  </a:extLst>
                </p:cNvPr>
                <p:cNvSpPr/>
                <p:nvPr/>
              </p:nvSpPr>
              <p:spPr>
                <a:xfrm>
                  <a:off x="4093250" y="3867570"/>
                  <a:ext cx="901393" cy="625852"/>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21" name="TextBox 14">
                  <a:extLst>
                    <a:ext uri="{FF2B5EF4-FFF2-40B4-BE49-F238E27FC236}">
                      <a16:creationId xmlns:a16="http://schemas.microsoft.com/office/drawing/2014/main" id="{1646F7F6-37A4-E4B5-3A27-51EC27B56883}"/>
                    </a:ext>
                  </a:extLst>
                </p:cNvPr>
                <p:cNvSpPr txBox="1"/>
                <p:nvPr/>
              </p:nvSpPr>
              <p:spPr>
                <a:xfrm>
                  <a:off x="4131294" y="3950274"/>
                  <a:ext cx="8062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Staff Training</a:t>
                  </a:r>
                  <a:endParaRPr kumimoji="0" lang="en-US" sz="12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6" name="Rectangle 5">
                  <a:extLst>
                    <a:ext uri="{FF2B5EF4-FFF2-40B4-BE49-F238E27FC236}">
                      <a16:creationId xmlns:a16="http://schemas.microsoft.com/office/drawing/2014/main" id="{80068FB6-696A-B069-DBFE-3386FF57E9EB}"/>
                    </a:ext>
                  </a:extLst>
                </p:cNvPr>
                <p:cNvSpPr/>
                <p:nvPr/>
              </p:nvSpPr>
              <p:spPr>
                <a:xfrm>
                  <a:off x="9622958" y="2793999"/>
                  <a:ext cx="959996" cy="651536"/>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7" name="TextBox 45">
                  <a:extLst>
                    <a:ext uri="{FF2B5EF4-FFF2-40B4-BE49-F238E27FC236}">
                      <a16:creationId xmlns:a16="http://schemas.microsoft.com/office/drawing/2014/main" id="{14E14681-775D-3658-FC91-1D8BB2091E6D}"/>
                    </a:ext>
                  </a:extLst>
                </p:cNvPr>
                <p:cNvSpPr txBox="1"/>
                <p:nvPr/>
              </p:nvSpPr>
              <p:spPr>
                <a:xfrm>
                  <a:off x="9660589" y="2988962"/>
                  <a:ext cx="821291"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DAM</a:t>
                  </a:r>
                  <a:endParaRPr kumimoji="0" lang="en-US" sz="12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8" name="Up-Down Arrow 51">
                  <a:extLst>
                    <a:ext uri="{FF2B5EF4-FFF2-40B4-BE49-F238E27FC236}">
                      <a16:creationId xmlns:a16="http://schemas.microsoft.com/office/drawing/2014/main" id="{5FB72204-62E8-6A1B-A852-9BA81B987078}"/>
                    </a:ext>
                  </a:extLst>
                </p:cNvPr>
                <p:cNvSpPr/>
                <p:nvPr/>
              </p:nvSpPr>
              <p:spPr>
                <a:xfrm>
                  <a:off x="9984124" y="3519931"/>
                  <a:ext cx="268786" cy="431800"/>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68" name="Right Arrow 5">
                  <a:extLst>
                    <a:ext uri="{FF2B5EF4-FFF2-40B4-BE49-F238E27FC236}">
                      <a16:creationId xmlns:a16="http://schemas.microsoft.com/office/drawing/2014/main" id="{D8BA5265-A242-8741-4BCF-DB0CEF7711F0}"/>
                    </a:ext>
                  </a:extLst>
                </p:cNvPr>
                <p:cNvSpPr/>
                <p:nvPr/>
              </p:nvSpPr>
              <p:spPr>
                <a:xfrm>
                  <a:off x="7378013" y="3459810"/>
                  <a:ext cx="375643" cy="3536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38" name="TextBox 31">
                  <a:extLst>
                    <a:ext uri="{FF2B5EF4-FFF2-40B4-BE49-F238E27FC236}">
                      <a16:creationId xmlns:a16="http://schemas.microsoft.com/office/drawing/2014/main" id="{6338037F-BCED-48A6-5B5C-35032610CF49}"/>
                    </a:ext>
                  </a:extLst>
                </p:cNvPr>
                <p:cNvSpPr txBox="1"/>
                <p:nvPr/>
              </p:nvSpPr>
              <p:spPr>
                <a:xfrm>
                  <a:off x="8170193" y="4223829"/>
                  <a:ext cx="1131822" cy="508686"/>
                </a:xfrm>
                <a:prstGeom prst="rect">
                  <a:avLst/>
                </a:prstGeom>
                <a:solidFill>
                  <a:schemeClr val="bg1"/>
                </a:solidFill>
                <a:ln>
                  <a:solidFill>
                    <a:schemeClr val="tx1"/>
                  </a:solidFill>
                </a:ln>
              </p:spPr>
              <p:txBody>
                <a:bodyPr wrap="none" lIns="274320" tIns="182880" rIns="274320" bIns="18288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682" b="0" i="0" u="none" strike="noStrike" kern="1200" cap="none" spc="0" normalizeH="0" baseline="0" noProof="0" dirty="0">
                      <a:ln>
                        <a:noFill/>
                      </a:ln>
                      <a:solidFill>
                        <a:srgbClr val="000000"/>
                      </a:solidFill>
                      <a:effectLst/>
                      <a:uLnTx/>
                      <a:uFillTx/>
                      <a:latin typeface="Gill Sans MT" panose="020B0502020104020203"/>
                      <a:ea typeface="+mn-ea"/>
                      <a:cs typeface="+mn-cs"/>
                    </a:rPr>
                    <a:t>Checksum</a:t>
                  </a:r>
                  <a:endParaRPr kumimoji="0" lang="en-US" sz="11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71" name="Right Arrow 5">
                  <a:extLst>
                    <a:ext uri="{FF2B5EF4-FFF2-40B4-BE49-F238E27FC236}">
                      <a16:creationId xmlns:a16="http://schemas.microsoft.com/office/drawing/2014/main" id="{7D3132A1-A13C-7446-0857-0E30F5780DAC}"/>
                    </a:ext>
                  </a:extLst>
                </p:cNvPr>
                <p:cNvSpPr/>
                <p:nvPr/>
              </p:nvSpPr>
              <p:spPr>
                <a:xfrm>
                  <a:off x="5679758" y="3445533"/>
                  <a:ext cx="375643" cy="3536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46" name="TextBox 39">
                  <a:extLst>
                    <a:ext uri="{FF2B5EF4-FFF2-40B4-BE49-F238E27FC236}">
                      <a16:creationId xmlns:a16="http://schemas.microsoft.com/office/drawing/2014/main" id="{0A4ADE1C-C06B-BE6C-42F7-CFF1FFCB465E}"/>
                    </a:ext>
                  </a:extLst>
                </p:cNvPr>
                <p:cNvSpPr txBox="1"/>
                <p:nvPr/>
              </p:nvSpPr>
              <p:spPr>
                <a:xfrm>
                  <a:off x="5890795" y="3918574"/>
                  <a:ext cx="1103550" cy="523220"/>
                </a:xfrm>
                <a:prstGeom prst="rect">
                  <a:avLst/>
                </a:prstGeom>
                <a:solidFill>
                  <a:schemeClr val="bg1"/>
                </a:solidFill>
                <a:ln>
                  <a:solidFill>
                    <a:schemeClr val="tx1"/>
                  </a:solidFill>
                </a:ln>
              </p:spPr>
              <p:txBody>
                <a:bodyPr wrap="none" lIns="274320" tIns="182880" rIns="274320" bIns="18288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Metadata</a:t>
                  </a:r>
                  <a:endParaRPr kumimoji="0" lang="en-US" sz="12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72" name="Right Arrow 5">
                  <a:extLst>
                    <a:ext uri="{FF2B5EF4-FFF2-40B4-BE49-F238E27FC236}">
                      <a16:creationId xmlns:a16="http://schemas.microsoft.com/office/drawing/2014/main" id="{1CA429DC-8513-59A0-9390-03913109042E}"/>
                    </a:ext>
                  </a:extLst>
                </p:cNvPr>
                <p:cNvSpPr/>
                <p:nvPr/>
              </p:nvSpPr>
              <p:spPr>
                <a:xfrm>
                  <a:off x="9237881" y="3466982"/>
                  <a:ext cx="375643" cy="3536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grpSp>
        </p:grpSp>
        <p:sp>
          <p:nvSpPr>
            <p:cNvPr id="79" name="Rectangle 78">
              <a:extLst>
                <a:ext uri="{FF2B5EF4-FFF2-40B4-BE49-F238E27FC236}">
                  <a16:creationId xmlns:a16="http://schemas.microsoft.com/office/drawing/2014/main" id="{210385CE-05DC-049B-3C32-F49FCF348D59}"/>
                </a:ext>
              </a:extLst>
            </p:cNvPr>
            <p:cNvSpPr/>
            <p:nvPr/>
          </p:nvSpPr>
          <p:spPr>
            <a:xfrm>
              <a:off x="1146476" y="2217144"/>
              <a:ext cx="2940292" cy="218134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1488" b="0" i="0" u="none" strike="noStrike" kern="1200" cap="none" spc="0" normalizeH="0" baseline="0" noProof="0" dirty="0">
                  <a:ln>
                    <a:solidFill>
                      <a:srgbClr val="FFFFFF">
                        <a:lumMod val="85000"/>
                      </a:srgbClr>
                    </a:solidFill>
                  </a:ln>
                  <a:solidFill>
                    <a:srgbClr val="FFFFFF"/>
                  </a:solidFill>
                  <a:effectLst/>
                  <a:uLnTx/>
                  <a:uFillTx/>
                  <a:latin typeface="Gill Sans MT"/>
                  <a:ea typeface="+mn-ea"/>
                  <a:cs typeface="+mn-cs"/>
                </a:rPr>
                <a:t>Existing System</a:t>
              </a:r>
              <a:endParaRPr kumimoji="0" lang="en-US" sz="2400" b="0" i="0" u="none" strike="noStrike" kern="1200" cap="none" spc="0" normalizeH="0" baseline="0" noProof="0" dirty="0">
                <a:ln>
                  <a:solidFill>
                    <a:srgbClr val="FFFFFF">
                      <a:lumMod val="85000"/>
                    </a:srgbClr>
                  </a:solidFill>
                </a:ln>
                <a:solidFill>
                  <a:srgbClr val="FFFFFF"/>
                </a:solidFill>
                <a:effectLst/>
                <a:uLnTx/>
                <a:uFillTx/>
                <a:latin typeface="Gill Sans MT"/>
                <a:ea typeface="+mn-ea"/>
                <a:cs typeface="+mn-cs"/>
              </a:endParaRPr>
            </a:p>
          </p:txBody>
        </p:sp>
      </p:grpSp>
      <p:sp>
        <p:nvSpPr>
          <p:cNvPr id="85" name="Rectangle 84">
            <a:extLst>
              <a:ext uri="{FF2B5EF4-FFF2-40B4-BE49-F238E27FC236}">
                <a16:creationId xmlns:a16="http://schemas.microsoft.com/office/drawing/2014/main" id="{BEDA2A5B-4AA8-467B-0EE4-0BD683D74643}"/>
              </a:ext>
            </a:extLst>
          </p:cNvPr>
          <p:cNvSpPr/>
          <p:nvPr/>
        </p:nvSpPr>
        <p:spPr>
          <a:xfrm>
            <a:off x="231506" y="3425762"/>
            <a:ext cx="7171472" cy="251837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89" name="Rectangle 88">
            <a:extLst>
              <a:ext uri="{FF2B5EF4-FFF2-40B4-BE49-F238E27FC236}">
                <a16:creationId xmlns:a16="http://schemas.microsoft.com/office/drawing/2014/main" id="{EC1981FA-550E-0850-6ABE-96826071E499}"/>
              </a:ext>
            </a:extLst>
          </p:cNvPr>
          <p:cNvSpPr/>
          <p:nvPr/>
        </p:nvSpPr>
        <p:spPr>
          <a:xfrm>
            <a:off x="5940083" y="4931373"/>
            <a:ext cx="749652" cy="700500"/>
          </a:xfrm>
          <a:prstGeom prst="rect">
            <a:avLst/>
          </a:prstGeom>
        </p:spPr>
        <p:style>
          <a:lnRef idx="2">
            <a:schemeClr val="dk1"/>
          </a:lnRef>
          <a:fillRef idx="1">
            <a:schemeClr val="lt1"/>
          </a:fillRef>
          <a:effectRef idx="0">
            <a:schemeClr val="dk1"/>
          </a:effectRef>
          <a:fontRef idx="minor">
            <a:schemeClr val="dk1"/>
          </a:fontRef>
        </p:style>
        <p:txBody>
          <a:bodyPr rIns="9144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90" name="TextBox 43">
            <a:extLst>
              <a:ext uri="{FF2B5EF4-FFF2-40B4-BE49-F238E27FC236}">
                <a16:creationId xmlns:a16="http://schemas.microsoft.com/office/drawing/2014/main" id="{6D58E749-DA1A-AE22-605A-5331F2B25031}"/>
              </a:ext>
            </a:extLst>
          </p:cNvPr>
          <p:cNvSpPr txBox="1"/>
          <p:nvPr/>
        </p:nvSpPr>
        <p:spPr>
          <a:xfrm>
            <a:off x="6005616" y="5039847"/>
            <a:ext cx="584374" cy="55471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TDR</a:t>
            </a:r>
          </a:p>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Storage</a:t>
            </a:r>
            <a:endParaRPr kumimoji="0" lang="en-US" sz="12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94" name="TextBox 27">
            <a:extLst>
              <a:ext uri="{FF2B5EF4-FFF2-40B4-BE49-F238E27FC236}">
                <a16:creationId xmlns:a16="http://schemas.microsoft.com/office/drawing/2014/main" id="{6FF749BA-C0AB-DB29-3822-C12AD3245883}"/>
              </a:ext>
            </a:extLst>
          </p:cNvPr>
          <p:cNvSpPr txBox="1"/>
          <p:nvPr/>
        </p:nvSpPr>
        <p:spPr>
          <a:xfrm>
            <a:off x="4038239" y="3898064"/>
            <a:ext cx="837511" cy="520433"/>
          </a:xfrm>
          <a:prstGeom prst="rect">
            <a:avLst/>
          </a:prstGeom>
          <a:solidFill>
            <a:schemeClr val="bg1"/>
          </a:solidFill>
          <a:ln>
            <a:solidFill>
              <a:schemeClr val="tx1"/>
            </a:solidFill>
          </a:ln>
        </p:spPr>
        <p:txBody>
          <a:bodyPr wrap="none" lIns="182880" tIns="182880" rIns="182880" bIns="18288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682" b="0" i="0" u="none" strike="noStrike" kern="1200" cap="none" spc="0" normalizeH="0" baseline="0" noProof="0" dirty="0">
                <a:ln>
                  <a:noFill/>
                </a:ln>
                <a:solidFill>
                  <a:srgbClr val="000000"/>
                </a:solidFill>
                <a:effectLst/>
                <a:uLnTx/>
                <a:uFillTx/>
                <a:latin typeface="Gill Sans MT" panose="020B0502020104020203"/>
                <a:ea typeface="+mn-ea"/>
                <a:cs typeface="+mn-cs"/>
              </a:rPr>
              <a:t>Master/Access</a:t>
            </a:r>
            <a:endParaRPr kumimoji="0" lang="en-US" sz="11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91" name="TextBox 33">
            <a:extLst>
              <a:ext uri="{FF2B5EF4-FFF2-40B4-BE49-F238E27FC236}">
                <a16:creationId xmlns:a16="http://schemas.microsoft.com/office/drawing/2014/main" id="{FEA869EF-169C-13C0-AD28-5EFB401BD4C2}"/>
              </a:ext>
            </a:extLst>
          </p:cNvPr>
          <p:cNvSpPr txBox="1"/>
          <p:nvPr/>
        </p:nvSpPr>
        <p:spPr>
          <a:xfrm>
            <a:off x="2666573" y="3714592"/>
            <a:ext cx="914400" cy="528222"/>
          </a:xfrm>
          <a:prstGeom prst="rect">
            <a:avLst/>
          </a:prstGeom>
          <a:solidFill>
            <a:schemeClr val="bg1"/>
          </a:solidFill>
          <a:ln>
            <a:solidFill>
              <a:schemeClr val="tx1"/>
            </a:solidFill>
          </a:ln>
        </p:spPr>
        <p:txBody>
          <a:bodyPr wrap="none" lIns="182880" tIns="91440" rIns="182880" bIns="9144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3464" rtl="0" eaLnBrk="1" fontAlgn="auto" latinLnBrk="0" hangingPunct="1">
              <a:lnSpc>
                <a:spcPct val="100000"/>
              </a:lnSpc>
              <a:spcBef>
                <a:spcPts val="0"/>
              </a:spcBef>
              <a:spcAft>
                <a:spcPts val="0"/>
              </a:spcAft>
              <a:buClrTx/>
              <a:buSzTx/>
              <a:buFontTx/>
              <a:buNone/>
              <a:tabLst/>
              <a:defRPr/>
            </a:pPr>
            <a:endPar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ctr" defTabSz="283464" rtl="0" eaLnBrk="1" fontAlgn="auto" latinLnBrk="0" hangingPunct="1">
              <a:lnSpc>
                <a:spcPct val="100000"/>
              </a:lnSpc>
              <a:spcBef>
                <a:spcPts val="0"/>
              </a:spcBef>
              <a:spcAft>
                <a:spcPts val="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Index/ Catalog</a:t>
            </a:r>
          </a:p>
          <a:p>
            <a:pPr marL="0" marR="0" lvl="0" indent="0" algn="ctr" defTabSz="283464" rtl="0" eaLnBrk="1" fontAlgn="auto" latinLnBrk="0" hangingPunct="1">
              <a:lnSpc>
                <a:spcPct val="100000"/>
              </a:lnSpc>
              <a:spcBef>
                <a:spcPts val="0"/>
              </a:spcBef>
              <a:spcAft>
                <a:spcPts val="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Standardize</a:t>
            </a:r>
            <a:endParaRPr kumimoji="0" lang="en-US" sz="12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92" name="TextBox 35">
            <a:extLst>
              <a:ext uri="{FF2B5EF4-FFF2-40B4-BE49-F238E27FC236}">
                <a16:creationId xmlns:a16="http://schemas.microsoft.com/office/drawing/2014/main" id="{B90C514D-1720-C7FD-30E3-1C359E662F05}"/>
              </a:ext>
            </a:extLst>
          </p:cNvPr>
          <p:cNvSpPr txBox="1"/>
          <p:nvPr/>
        </p:nvSpPr>
        <p:spPr>
          <a:xfrm>
            <a:off x="2668841" y="4192514"/>
            <a:ext cx="914400" cy="640080"/>
          </a:xfrm>
          <a:prstGeom prst="rect">
            <a:avLst/>
          </a:prstGeom>
          <a:solidFill>
            <a:schemeClr val="bg1"/>
          </a:solidFill>
          <a:ln>
            <a:solidFill>
              <a:schemeClr val="tx1"/>
            </a:solidFill>
          </a:ln>
        </p:spPr>
        <p:txBody>
          <a:bodyPr wrap="none" lIns="182880" tIns="182880" rIns="182880" bIns="18288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3464" rtl="0" eaLnBrk="1" fontAlgn="auto" latinLnBrk="0" hangingPunct="1">
              <a:lnSpc>
                <a:spcPct val="100000"/>
              </a:lnSpc>
              <a:spcBef>
                <a:spcPts val="0"/>
              </a:spcBef>
              <a:spcAft>
                <a:spcPts val="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Preservation</a:t>
            </a:r>
          </a:p>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Conservation</a:t>
            </a:r>
            <a:endParaRPr kumimoji="0" lang="en-US" sz="12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101" name="Rectangle 100">
            <a:extLst>
              <a:ext uri="{FF2B5EF4-FFF2-40B4-BE49-F238E27FC236}">
                <a16:creationId xmlns:a16="http://schemas.microsoft.com/office/drawing/2014/main" id="{35B462EB-4CC6-BC36-AF3A-5642D991F657}"/>
              </a:ext>
            </a:extLst>
          </p:cNvPr>
          <p:cNvSpPr/>
          <p:nvPr/>
        </p:nvSpPr>
        <p:spPr>
          <a:xfrm>
            <a:off x="5853784" y="3702861"/>
            <a:ext cx="888038" cy="644533"/>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102" name="TextBox 45">
            <a:extLst>
              <a:ext uri="{FF2B5EF4-FFF2-40B4-BE49-F238E27FC236}">
                <a16:creationId xmlns:a16="http://schemas.microsoft.com/office/drawing/2014/main" id="{F357078F-AC16-385E-54AB-8FEE4E5C5964}"/>
              </a:ext>
            </a:extLst>
          </p:cNvPr>
          <p:cNvSpPr txBox="1"/>
          <p:nvPr/>
        </p:nvSpPr>
        <p:spPr>
          <a:xfrm>
            <a:off x="5990175" y="3876475"/>
            <a:ext cx="584374" cy="38823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3464" rtl="0" eaLnBrk="1" fontAlgn="auto" latinLnBrk="0" hangingPunct="1">
              <a:lnSpc>
                <a:spcPct val="100000"/>
              </a:lnSpc>
              <a:spcBef>
                <a:spcPts val="0"/>
              </a:spcBef>
              <a:spcAft>
                <a:spcPts val="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DAM</a:t>
            </a:r>
          </a:p>
          <a:p>
            <a:pPr marL="0" marR="0" lvl="0" indent="0" algn="ctr" defTabSz="283464" rtl="0" eaLnBrk="1" fontAlgn="auto" latinLnBrk="0" hangingPunct="1">
              <a:lnSpc>
                <a:spcPct val="100000"/>
              </a:lnSpc>
              <a:spcBef>
                <a:spcPts val="0"/>
              </a:spcBef>
              <a:spcAft>
                <a:spcPts val="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Stream</a:t>
            </a:r>
            <a:endParaRPr kumimoji="0" lang="en-US" sz="12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103" name="Up-Down Arrow 51">
            <a:extLst>
              <a:ext uri="{FF2B5EF4-FFF2-40B4-BE49-F238E27FC236}">
                <a16:creationId xmlns:a16="http://schemas.microsoft.com/office/drawing/2014/main" id="{AF06CEC8-5F22-548A-133C-F097C35DECFB}"/>
              </a:ext>
            </a:extLst>
          </p:cNvPr>
          <p:cNvSpPr/>
          <p:nvPr/>
        </p:nvSpPr>
        <p:spPr>
          <a:xfrm>
            <a:off x="6202178" y="4418497"/>
            <a:ext cx="191250" cy="441773"/>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104" name="Right Arrow 5">
            <a:extLst>
              <a:ext uri="{FF2B5EF4-FFF2-40B4-BE49-F238E27FC236}">
                <a16:creationId xmlns:a16="http://schemas.microsoft.com/office/drawing/2014/main" id="{76B1AA0C-8793-2771-EDE0-8D48951305B8}"/>
              </a:ext>
            </a:extLst>
          </p:cNvPr>
          <p:cNvSpPr/>
          <p:nvPr/>
        </p:nvSpPr>
        <p:spPr>
          <a:xfrm>
            <a:off x="3697959" y="4393854"/>
            <a:ext cx="267281" cy="36182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105" name="TextBox 31">
            <a:extLst>
              <a:ext uri="{FF2B5EF4-FFF2-40B4-BE49-F238E27FC236}">
                <a16:creationId xmlns:a16="http://schemas.microsoft.com/office/drawing/2014/main" id="{B7233BD3-5EF8-3F64-6FBF-7B6FC6AC91C4}"/>
              </a:ext>
            </a:extLst>
          </p:cNvPr>
          <p:cNvSpPr txBox="1"/>
          <p:nvPr/>
        </p:nvSpPr>
        <p:spPr>
          <a:xfrm>
            <a:off x="4084438" y="4684948"/>
            <a:ext cx="805326" cy="520433"/>
          </a:xfrm>
          <a:prstGeom prst="rect">
            <a:avLst/>
          </a:prstGeom>
          <a:solidFill>
            <a:schemeClr val="bg1"/>
          </a:solidFill>
          <a:ln>
            <a:solidFill>
              <a:schemeClr val="tx1"/>
            </a:solidFill>
          </a:ln>
        </p:spPr>
        <p:txBody>
          <a:bodyPr wrap="none" lIns="274320" tIns="182880" rIns="274320" bIns="18288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682" b="0" i="0" u="none" strike="noStrike" kern="1200" cap="none" spc="0" normalizeH="0" baseline="0" noProof="0" dirty="0">
                <a:ln>
                  <a:noFill/>
                </a:ln>
                <a:solidFill>
                  <a:srgbClr val="000000"/>
                </a:solidFill>
                <a:effectLst/>
                <a:uLnTx/>
                <a:uFillTx/>
                <a:latin typeface="Gill Sans MT" panose="020B0502020104020203"/>
                <a:ea typeface="+mn-ea"/>
                <a:cs typeface="+mn-cs"/>
              </a:rPr>
              <a:t>Checksum</a:t>
            </a:r>
            <a:endParaRPr kumimoji="0" lang="en-US" sz="11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108" name="Right Arrow 5">
            <a:extLst>
              <a:ext uri="{FF2B5EF4-FFF2-40B4-BE49-F238E27FC236}">
                <a16:creationId xmlns:a16="http://schemas.microsoft.com/office/drawing/2014/main" id="{6057907F-1294-E787-5677-A6A5E511BE5C}"/>
              </a:ext>
            </a:extLst>
          </p:cNvPr>
          <p:cNvSpPr/>
          <p:nvPr/>
        </p:nvSpPr>
        <p:spPr>
          <a:xfrm>
            <a:off x="5414595" y="4369604"/>
            <a:ext cx="267281" cy="36182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
        <p:nvSpPr>
          <p:cNvPr id="107" name="TextBox 39">
            <a:extLst>
              <a:ext uri="{FF2B5EF4-FFF2-40B4-BE49-F238E27FC236}">
                <a16:creationId xmlns:a16="http://schemas.microsoft.com/office/drawing/2014/main" id="{00035B07-56E6-73DA-89CC-B6BE8F4C92F3}"/>
              </a:ext>
            </a:extLst>
          </p:cNvPr>
          <p:cNvSpPr txBox="1"/>
          <p:nvPr/>
        </p:nvSpPr>
        <p:spPr>
          <a:xfrm>
            <a:off x="2665871" y="4699508"/>
            <a:ext cx="914400" cy="584521"/>
          </a:xfrm>
          <a:prstGeom prst="rect">
            <a:avLst/>
          </a:prstGeom>
          <a:solidFill>
            <a:schemeClr val="bg1"/>
          </a:solidFill>
          <a:ln>
            <a:solidFill>
              <a:schemeClr val="tx1"/>
            </a:solidFill>
          </a:ln>
        </p:spPr>
        <p:txBody>
          <a:bodyPr wrap="square" lIns="274320" tIns="182880" rIns="274320" bIns="18288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Metadata</a:t>
            </a:r>
            <a:endParaRPr kumimoji="0" lang="en-US" sz="12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95" name="TextBox 29">
            <a:extLst>
              <a:ext uri="{FF2B5EF4-FFF2-40B4-BE49-F238E27FC236}">
                <a16:creationId xmlns:a16="http://schemas.microsoft.com/office/drawing/2014/main" id="{BDA39D11-19D7-C8C0-C4CE-3CE3927D01E6}"/>
              </a:ext>
            </a:extLst>
          </p:cNvPr>
          <p:cNvSpPr txBox="1"/>
          <p:nvPr/>
        </p:nvSpPr>
        <p:spPr>
          <a:xfrm>
            <a:off x="2666573" y="5109142"/>
            <a:ext cx="914400" cy="572980"/>
          </a:xfrm>
          <a:prstGeom prst="rect">
            <a:avLst/>
          </a:prstGeom>
          <a:solidFill>
            <a:schemeClr val="bg1"/>
          </a:solidFill>
          <a:ln>
            <a:solidFill>
              <a:schemeClr val="tx1"/>
            </a:solidFill>
          </a:ln>
        </p:spPr>
        <p:txBody>
          <a:bodyPr wrap="square" lIns="182880" tIns="182880" rIns="182880" bIns="18288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682" b="0" i="0" u="none" strike="noStrike" kern="1200" cap="none" spc="0" normalizeH="0" baseline="0" noProof="0" dirty="0">
                <a:ln>
                  <a:noFill/>
                </a:ln>
                <a:solidFill>
                  <a:srgbClr val="000000"/>
                </a:solidFill>
                <a:effectLst/>
                <a:uLnTx/>
                <a:uFillTx/>
                <a:latin typeface="Gill Sans MT" panose="020B0502020104020203"/>
                <a:ea typeface="+mn-ea"/>
                <a:cs typeface="+mn-cs"/>
              </a:rPr>
              <a:t>Test</a:t>
            </a:r>
            <a:endParaRPr kumimoji="0" lang="en-US" sz="11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84" name="Rectangle 83">
            <a:extLst>
              <a:ext uri="{FF2B5EF4-FFF2-40B4-BE49-F238E27FC236}">
                <a16:creationId xmlns:a16="http://schemas.microsoft.com/office/drawing/2014/main" id="{AB5FE3D6-E282-0097-E8CE-CD8A87C631A7}"/>
              </a:ext>
            </a:extLst>
          </p:cNvPr>
          <p:cNvSpPr/>
          <p:nvPr/>
        </p:nvSpPr>
        <p:spPr>
          <a:xfrm>
            <a:off x="342057" y="3603222"/>
            <a:ext cx="2092107" cy="2231717"/>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1488" b="0" i="0" u="none" strike="noStrike" kern="1200" cap="none" spc="0" normalizeH="0" baseline="0" noProof="0" dirty="0">
                <a:ln>
                  <a:solidFill>
                    <a:srgbClr val="FFFFFF">
                      <a:lumMod val="85000"/>
                    </a:srgbClr>
                  </a:solidFill>
                </a:ln>
                <a:solidFill>
                  <a:srgbClr val="FFFFFF"/>
                </a:solidFill>
                <a:effectLst/>
                <a:uLnTx/>
                <a:uFillTx/>
                <a:latin typeface="Gill Sans MT"/>
                <a:ea typeface="+mn-ea"/>
                <a:cs typeface="+mn-cs"/>
              </a:rPr>
              <a:t>Collection Integration</a:t>
            </a:r>
            <a:endParaRPr kumimoji="0" lang="en-US" sz="2400" b="0" i="0" u="none" strike="noStrike" kern="1200" cap="none" spc="0" normalizeH="0" baseline="0" noProof="0" dirty="0">
              <a:ln>
                <a:solidFill>
                  <a:srgbClr val="FFFFFF">
                    <a:lumMod val="85000"/>
                  </a:srgbClr>
                </a:solidFill>
              </a:ln>
              <a:solidFill>
                <a:srgbClr val="FFFFFF"/>
              </a:solidFill>
              <a:effectLst/>
              <a:uLnTx/>
              <a:uFillTx/>
              <a:latin typeface="Gill Sans MT"/>
              <a:ea typeface="+mn-ea"/>
              <a:cs typeface="+mn-cs"/>
            </a:endParaRPr>
          </a:p>
        </p:txBody>
      </p:sp>
      <p:sp>
        <p:nvSpPr>
          <p:cNvPr id="93" name="TextBox 25">
            <a:extLst>
              <a:ext uri="{FF2B5EF4-FFF2-40B4-BE49-F238E27FC236}">
                <a16:creationId xmlns:a16="http://schemas.microsoft.com/office/drawing/2014/main" id="{44326289-A343-8AE9-ABC9-AACB4D46E280}"/>
              </a:ext>
            </a:extLst>
          </p:cNvPr>
          <p:cNvSpPr txBox="1"/>
          <p:nvPr/>
        </p:nvSpPr>
        <p:spPr>
          <a:xfrm>
            <a:off x="4490071" y="4282864"/>
            <a:ext cx="752576" cy="535303"/>
          </a:xfrm>
          <a:prstGeom prst="rect">
            <a:avLst/>
          </a:prstGeom>
          <a:solidFill>
            <a:schemeClr val="bg1"/>
          </a:solidFill>
          <a:ln>
            <a:solidFill>
              <a:schemeClr val="tx1"/>
            </a:solidFill>
          </a:ln>
        </p:spPr>
        <p:txBody>
          <a:bodyPr wrap="none" lIns="182880" tIns="182880" rIns="182880" bIns="18288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283464" rtl="0" eaLnBrk="1" fontAlgn="auto" latinLnBrk="0" hangingPunct="1">
              <a:lnSpc>
                <a:spcPct val="100000"/>
              </a:lnSpc>
              <a:spcBef>
                <a:spcPts val="0"/>
              </a:spcBef>
              <a:spcAft>
                <a:spcPts val="600"/>
              </a:spcAft>
              <a:buClrTx/>
              <a:buSzTx/>
              <a:buFontTx/>
              <a:buNone/>
              <a:tabLst/>
              <a:defRPr/>
            </a:pPr>
            <a:r>
              <a:rPr kumimoji="0" lang="en-US" sz="744" b="0" i="0" u="none" strike="noStrike" kern="1200" cap="none" spc="0" normalizeH="0" baseline="0" noProof="0" dirty="0">
                <a:ln>
                  <a:noFill/>
                </a:ln>
                <a:solidFill>
                  <a:srgbClr val="000000"/>
                </a:solidFill>
                <a:effectLst/>
                <a:uLnTx/>
                <a:uFillTx/>
                <a:latin typeface="Gill Sans MT" panose="020B0502020104020203"/>
                <a:ea typeface="+mn-ea"/>
                <a:cs typeface="+mn-cs"/>
              </a:rPr>
              <a:t>Digitization</a:t>
            </a:r>
            <a:endParaRPr kumimoji="0" lang="en-US" sz="12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977640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088" name="Rectangle 3087">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3090" name="Rectangle 3089">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2231131" y="4356916"/>
            <a:ext cx="7729729" cy="855406"/>
          </a:xfrm>
          <a:noFill/>
          <a:ln>
            <a:solidFill>
              <a:schemeClr val="bg1"/>
            </a:solidFill>
          </a:ln>
        </p:spPr>
        <p:txBody>
          <a:bodyPr vert="horz" lIns="182880" tIns="182880" rIns="182880" bIns="182880" rtlCol="0" anchor="ctr">
            <a:normAutofit/>
          </a:bodyPr>
          <a:lstStyle/>
          <a:p>
            <a:r>
              <a:rPr lang="en-US" sz="2400" dirty="0">
                <a:solidFill>
                  <a:schemeClr val="bg1"/>
                </a:solidFill>
              </a:rPr>
              <a:t>Initial Control elements </a:t>
            </a:r>
          </a:p>
        </p:txBody>
      </p:sp>
      <p:sp>
        <p:nvSpPr>
          <p:cNvPr id="11" name="TextBox 10">
            <a:extLst>
              <a:ext uri="{FF2B5EF4-FFF2-40B4-BE49-F238E27FC236}">
                <a16:creationId xmlns:a16="http://schemas.microsoft.com/office/drawing/2014/main" id="{33C1C408-F28C-ED12-671B-2506E38019B7}"/>
              </a:ext>
            </a:extLst>
          </p:cNvPr>
          <p:cNvSpPr txBox="1"/>
          <p:nvPr/>
        </p:nvSpPr>
        <p:spPr>
          <a:xfrm>
            <a:off x="2231131" y="5417017"/>
            <a:ext cx="7715177" cy="1271556"/>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ts val="1000"/>
              </a:spcBef>
              <a:spcAft>
                <a:spcPts val="0"/>
              </a:spcAft>
              <a:buClr>
                <a:srgbClr val="9BAFB5"/>
              </a:buClr>
              <a:buSzTx/>
              <a:buFontTx/>
              <a:buNone/>
              <a:tabLst/>
              <a:defRPr/>
            </a:pPr>
            <a:r>
              <a:rPr kumimoji="0" lang="en-US" sz="2400" b="1" i="0" u="none" strike="noStrike" kern="1200" cap="none" spc="0" normalizeH="0" baseline="0" noProof="0" dirty="0">
                <a:ln>
                  <a:noFill/>
                </a:ln>
                <a:solidFill>
                  <a:srgbClr val="FFFFFF"/>
                </a:solidFill>
                <a:effectLst/>
                <a:uLnTx/>
                <a:uFillTx/>
                <a:latin typeface="Calibri"/>
                <a:ea typeface="+mn-ea"/>
                <a:cs typeface="+mn-cs"/>
              </a:rPr>
              <a:t>Data aggregation: </a:t>
            </a:r>
            <a:r>
              <a:rPr kumimoji="0" lang="en-US" sz="2400" b="0" i="0" u="none" strike="noStrike" kern="1200" cap="none" spc="0" normalizeH="0" baseline="0" noProof="0" dirty="0">
                <a:ln>
                  <a:noFill/>
                </a:ln>
                <a:solidFill>
                  <a:srgbClr val="FFFFFF"/>
                </a:solidFill>
                <a:effectLst/>
                <a:uLnTx/>
                <a:uFillTx/>
                <a:latin typeface="Calibri"/>
                <a:ea typeface="+mn-ea"/>
                <a:cs typeface="+mn-cs"/>
              </a:rPr>
              <a:t>Consolidate large volumes of diverse data from multiple sources into a unified dataset.</a:t>
            </a:r>
          </a:p>
          <a:p>
            <a:pPr marL="0" marR="0" lvl="0" indent="-228600" algn="l" defTabSz="914400" rtl="0" eaLnBrk="1" fontAlgn="auto" latinLnBrk="0" hangingPunct="1">
              <a:lnSpc>
                <a:spcPct val="100000"/>
              </a:lnSpc>
              <a:spcBef>
                <a:spcPts val="1000"/>
              </a:spcBef>
              <a:spcAft>
                <a:spcPts val="0"/>
              </a:spcAft>
              <a:buClr>
                <a:srgbClr val="9BAFB5"/>
              </a:buClr>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a:p>
            <a:pPr marL="0" marR="0" lvl="0" indent="-228600" algn="l" defTabSz="914400" rtl="0" eaLnBrk="1" fontAlgn="auto" latinLnBrk="0" hangingPunct="1">
              <a:lnSpc>
                <a:spcPct val="100000"/>
              </a:lnSpc>
              <a:spcBef>
                <a:spcPts val="1000"/>
              </a:spcBef>
              <a:spcAft>
                <a:spcPts val="0"/>
              </a:spcAft>
              <a:buClr>
                <a:srgbClr val="9BAFB5"/>
              </a:buClr>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5" name="Rectangle 4">
            <a:extLst>
              <a:ext uri="{FF2B5EF4-FFF2-40B4-BE49-F238E27FC236}">
                <a16:creationId xmlns:a16="http://schemas.microsoft.com/office/drawing/2014/main" id="{DFAF4553-7E85-2757-8B1B-9B6A1CC5FD42}"/>
              </a:ext>
            </a:extLst>
          </p:cNvPr>
          <p:cNvSpPr/>
          <p:nvPr/>
        </p:nvSpPr>
        <p:spPr>
          <a:xfrm>
            <a:off x="-7281" y="3350063"/>
            <a:ext cx="12192000" cy="70490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screenshot of a computer&#10;&#10;Description automatically generated">
            <a:extLst>
              <a:ext uri="{FF2B5EF4-FFF2-40B4-BE49-F238E27FC236}">
                <a16:creationId xmlns:a16="http://schemas.microsoft.com/office/drawing/2014/main" id="{D4C08856-14BB-77F1-0D1C-69FBD3CDC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202" y="870647"/>
            <a:ext cx="11507585" cy="2831869"/>
          </a:xfrm>
          <a:prstGeom prst="rect">
            <a:avLst/>
          </a:prstGeom>
        </p:spPr>
      </p:pic>
      <p:sp>
        <p:nvSpPr>
          <p:cNvPr id="6" name="TextBox 5">
            <a:extLst>
              <a:ext uri="{FF2B5EF4-FFF2-40B4-BE49-F238E27FC236}">
                <a16:creationId xmlns:a16="http://schemas.microsoft.com/office/drawing/2014/main" id="{336DC96E-DDEA-BFFB-15B0-6C90984E1507}"/>
              </a:ext>
            </a:extLst>
          </p:cNvPr>
          <p:cNvSpPr txBox="1"/>
          <p:nvPr/>
        </p:nvSpPr>
        <p:spPr>
          <a:xfrm>
            <a:off x="5837382" y="74297"/>
            <a:ext cx="1357745" cy="646331"/>
          </a:xfrm>
          <a:prstGeom prst="rect">
            <a:avLst/>
          </a:prstGeom>
          <a:noFill/>
        </p:spPr>
        <p:txBody>
          <a:bodyPr wrap="square" rtlCol="0">
            <a:spAutoFit/>
          </a:bodyPr>
          <a:lstStyle/>
          <a:p>
            <a:r>
              <a:rPr lang="en-US" sz="3600" b="1" dirty="0">
                <a:latin typeface="+mj-lt"/>
              </a:rPr>
              <a:t>#3</a:t>
            </a:r>
          </a:p>
        </p:txBody>
      </p:sp>
    </p:spTree>
    <p:extLst>
      <p:ext uri="{BB962C8B-B14F-4D97-AF65-F5344CB8AC3E}">
        <p14:creationId xmlns:p14="http://schemas.microsoft.com/office/powerpoint/2010/main" val="1547907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2282410" y="716864"/>
            <a:ext cx="7237604" cy="693192"/>
          </a:xfrm>
        </p:spPr>
        <p:txBody>
          <a:bodyPr>
            <a:normAutofit fontScale="90000"/>
          </a:bodyPr>
          <a:lstStyle/>
          <a:p>
            <a:r>
              <a:rPr lang="en-US" dirty="0"/>
              <a:t>About the Collection</a:t>
            </a:r>
          </a:p>
        </p:txBody>
      </p:sp>
      <p:sp>
        <p:nvSpPr>
          <p:cNvPr id="3" name="Content Placeholder 2">
            <a:extLst>
              <a:ext uri="{FF2B5EF4-FFF2-40B4-BE49-F238E27FC236}">
                <a16:creationId xmlns:a16="http://schemas.microsoft.com/office/drawing/2014/main" id="{41E0EC4E-B451-C292-2DF2-86FBFA6AA9BB}"/>
              </a:ext>
            </a:extLst>
          </p:cNvPr>
          <p:cNvSpPr>
            <a:spLocks noGrp="1"/>
          </p:cNvSpPr>
          <p:nvPr>
            <p:ph idx="1"/>
          </p:nvPr>
        </p:nvSpPr>
        <p:spPr>
          <a:xfrm>
            <a:off x="680350" y="1986820"/>
            <a:ext cx="10441724" cy="2591443"/>
          </a:xfrm>
        </p:spPr>
        <p:txBody>
          <a:bodyPr>
            <a:noAutofit/>
          </a:bodyPr>
          <a:lstStyle/>
          <a:p>
            <a:pPr marL="0" indent="0" algn="ctr">
              <a:lnSpc>
                <a:spcPct val="150000"/>
              </a:lnSpc>
              <a:buNone/>
            </a:pPr>
            <a:r>
              <a:rPr lang="en-US" sz="2800" b="1" i="0" dirty="0">
                <a:solidFill>
                  <a:srgbClr val="333333"/>
                </a:solidFill>
                <a:effectLst/>
                <a:latin typeface="Calibri" panose="020F0502020204030204" pitchFamily="34" charset="0"/>
                <a:cs typeface="Calibri" panose="020F0502020204030204" pitchFamily="34" charset="0"/>
              </a:rPr>
              <a:t>Through the collection of television and radio political advertisements, film, social media, and other sources, the archive seeks to expand the knowledge and understanding of political communications, and the growth and changes in this field across the most significant and prolific era in world history.</a:t>
            </a:r>
          </a:p>
        </p:txBody>
      </p:sp>
    </p:spTree>
    <p:extLst>
      <p:ext uri="{BB962C8B-B14F-4D97-AF65-F5344CB8AC3E}">
        <p14:creationId xmlns:p14="http://schemas.microsoft.com/office/powerpoint/2010/main" val="2694402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E2C3C7-7B10-DE24-E70E-04F5950E3F59}"/>
              </a:ext>
            </a:extLst>
          </p:cNvPr>
          <p:cNvSpPr/>
          <p:nvPr/>
        </p:nvSpPr>
        <p:spPr>
          <a:xfrm>
            <a:off x="5214426" y="14828"/>
            <a:ext cx="6830448" cy="690033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5712179" y="963228"/>
            <a:ext cx="6107288" cy="1188720"/>
          </a:xfrm>
          <a:solidFill>
            <a:srgbClr val="FFFFFF"/>
          </a:solidFill>
          <a:ln>
            <a:solidFill>
              <a:srgbClr val="404040"/>
            </a:solidFill>
          </a:ln>
        </p:spPr>
        <p:txBody>
          <a:bodyPr vert="horz" lIns="182880" tIns="182880" rIns="182880" bIns="182880" rtlCol="0" anchor="ctr">
            <a:normAutofit/>
          </a:bodyPr>
          <a:lstStyle/>
          <a:p>
            <a:r>
              <a:rPr lang="en-US" dirty="0"/>
              <a:t>Initial Control elements </a:t>
            </a:r>
          </a:p>
        </p:txBody>
      </p:sp>
      <p:sp>
        <p:nvSpPr>
          <p:cNvPr id="7" name="Rectangle 6">
            <a:extLst>
              <a:ext uri="{FF2B5EF4-FFF2-40B4-BE49-F238E27FC236}">
                <a16:creationId xmlns:a16="http://schemas.microsoft.com/office/drawing/2014/main" id="{3EE75C70-DBF2-A056-9971-56304D326BA7}"/>
              </a:ext>
            </a:extLst>
          </p:cNvPr>
          <p:cNvSpPr/>
          <p:nvPr/>
        </p:nvSpPr>
        <p:spPr>
          <a:xfrm>
            <a:off x="5366438" y="2439058"/>
            <a:ext cx="6526424" cy="2853250"/>
          </a:xfrm>
          <a:prstGeom prst="rect">
            <a:avLst/>
          </a:prstGeom>
          <a:solidFill>
            <a:schemeClr val="accent2">
              <a:lumMod val="75000"/>
            </a:schemeClr>
          </a:solidFill>
        </p:spPr>
      </p:sp>
      <p:sp>
        <p:nvSpPr>
          <p:cNvPr id="8" name="Freeform: Shape 7">
            <a:extLst>
              <a:ext uri="{FF2B5EF4-FFF2-40B4-BE49-F238E27FC236}">
                <a16:creationId xmlns:a16="http://schemas.microsoft.com/office/drawing/2014/main" id="{02EA7B6A-0125-176F-7355-D47FE9362665}"/>
              </a:ext>
            </a:extLst>
          </p:cNvPr>
          <p:cNvSpPr/>
          <p:nvPr/>
        </p:nvSpPr>
        <p:spPr>
          <a:xfrm>
            <a:off x="5366438" y="4304020"/>
            <a:ext cx="6526424" cy="1129875"/>
          </a:xfrm>
          <a:custGeom>
            <a:avLst/>
            <a:gdLst>
              <a:gd name="connsiteX0" fmla="*/ 0 w 6526424"/>
              <a:gd name="connsiteY0" fmla="*/ 0 h 1129875"/>
              <a:gd name="connsiteX1" fmla="*/ 6526424 w 6526424"/>
              <a:gd name="connsiteY1" fmla="*/ 0 h 1129875"/>
              <a:gd name="connsiteX2" fmla="*/ 6526424 w 6526424"/>
              <a:gd name="connsiteY2" fmla="*/ 1129875 h 1129875"/>
              <a:gd name="connsiteX3" fmla="*/ 0 w 6526424"/>
              <a:gd name="connsiteY3" fmla="*/ 1129875 h 1129875"/>
              <a:gd name="connsiteX4" fmla="*/ 0 w 6526424"/>
              <a:gd name="connsiteY4" fmla="*/ 0 h 1129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6424" h="1129875">
                <a:moveTo>
                  <a:pt x="0" y="0"/>
                </a:moveTo>
                <a:lnTo>
                  <a:pt x="6526424" y="0"/>
                </a:lnTo>
                <a:lnTo>
                  <a:pt x="6526424" y="1129875"/>
                </a:lnTo>
                <a:lnTo>
                  <a:pt x="0" y="1129875"/>
                </a:lnTo>
                <a:lnTo>
                  <a:pt x="0" y="0"/>
                </a:lnTo>
                <a:close/>
              </a:path>
            </a:pathLst>
          </a:custGeom>
          <a:solidFill>
            <a:schemeClr val="tx2">
              <a:lumMod val="20000"/>
              <a:lumOff val="8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99136" tIns="199136" rIns="199136" bIns="199136" numCol="1" spcCol="1270" anchor="ctr" anchorCtr="0">
            <a:noAutofit/>
          </a:bodyPr>
          <a:lstStyle/>
          <a:p>
            <a:pPr marL="0" marR="0" lvl="0" indent="0" algn="ctr" defTabSz="1244600" rtl="0" eaLnBrk="1" fontAlgn="auto" latinLnBrk="0" hangingPunct="1">
              <a:lnSpc>
                <a:spcPct val="90000"/>
              </a:lnSpc>
              <a:spcBef>
                <a:spcPct val="0"/>
              </a:spcBef>
              <a:spcAft>
                <a:spcPct val="3500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Calibri"/>
                <a:ea typeface="+mn-ea"/>
                <a:cs typeface="+mn-cs"/>
              </a:rPr>
              <a:t>Data warehousing: </a:t>
            </a:r>
            <a:r>
              <a:rPr kumimoji="0" lang="en-US" sz="2800" b="0" i="0" u="none" strike="noStrike" kern="1200" cap="none" spc="0" normalizeH="0" baseline="0" noProof="0" dirty="0">
                <a:ln>
                  <a:noFill/>
                </a:ln>
                <a:solidFill>
                  <a:srgbClr val="000000"/>
                </a:solidFill>
                <a:effectLst/>
                <a:uLnTx/>
                <a:uFillTx/>
                <a:latin typeface="Calibri"/>
                <a:ea typeface="+mn-ea"/>
                <a:cs typeface="+mn-cs"/>
              </a:rPr>
              <a:t>Create a central repository.</a:t>
            </a:r>
          </a:p>
        </p:txBody>
      </p:sp>
      <p:sp>
        <p:nvSpPr>
          <p:cNvPr id="9" name="Freeform: Shape 8">
            <a:extLst>
              <a:ext uri="{FF2B5EF4-FFF2-40B4-BE49-F238E27FC236}">
                <a16:creationId xmlns:a16="http://schemas.microsoft.com/office/drawing/2014/main" id="{0E84EE6E-BB7C-326F-53C0-70613F7713BB}"/>
              </a:ext>
            </a:extLst>
          </p:cNvPr>
          <p:cNvSpPr/>
          <p:nvPr/>
        </p:nvSpPr>
        <p:spPr>
          <a:xfrm>
            <a:off x="5366438" y="2502664"/>
            <a:ext cx="6526424" cy="1737751"/>
          </a:xfrm>
          <a:custGeom>
            <a:avLst/>
            <a:gdLst>
              <a:gd name="connsiteX0" fmla="*/ 0 w 6526424"/>
              <a:gd name="connsiteY0" fmla="*/ 608612 h 1737749"/>
              <a:gd name="connsiteX1" fmla="*/ 3045993 w 6526424"/>
              <a:gd name="connsiteY1" fmla="*/ 608612 h 1737749"/>
              <a:gd name="connsiteX2" fmla="*/ 3045993 w 6526424"/>
              <a:gd name="connsiteY2" fmla="*/ 434437 h 1737749"/>
              <a:gd name="connsiteX3" fmla="*/ 2828775 w 6526424"/>
              <a:gd name="connsiteY3" fmla="*/ 434437 h 1737749"/>
              <a:gd name="connsiteX4" fmla="*/ 3263212 w 6526424"/>
              <a:gd name="connsiteY4" fmla="*/ 0 h 1737749"/>
              <a:gd name="connsiteX5" fmla="*/ 3697649 w 6526424"/>
              <a:gd name="connsiteY5" fmla="*/ 434437 h 1737749"/>
              <a:gd name="connsiteX6" fmla="*/ 3480431 w 6526424"/>
              <a:gd name="connsiteY6" fmla="*/ 434437 h 1737749"/>
              <a:gd name="connsiteX7" fmla="*/ 3480431 w 6526424"/>
              <a:gd name="connsiteY7" fmla="*/ 608612 h 1737749"/>
              <a:gd name="connsiteX8" fmla="*/ 6526424 w 6526424"/>
              <a:gd name="connsiteY8" fmla="*/ 608612 h 1737749"/>
              <a:gd name="connsiteX9" fmla="*/ 6526424 w 6526424"/>
              <a:gd name="connsiteY9" fmla="*/ 1737749 h 1737749"/>
              <a:gd name="connsiteX10" fmla="*/ 0 w 6526424"/>
              <a:gd name="connsiteY10" fmla="*/ 1737749 h 1737749"/>
              <a:gd name="connsiteX11" fmla="*/ 0 w 6526424"/>
              <a:gd name="connsiteY11" fmla="*/ 608612 h 173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26424" h="1737749">
                <a:moveTo>
                  <a:pt x="6526424" y="1129137"/>
                </a:moveTo>
                <a:lnTo>
                  <a:pt x="3480431" y="1129137"/>
                </a:lnTo>
                <a:lnTo>
                  <a:pt x="3480431" y="1303312"/>
                </a:lnTo>
                <a:lnTo>
                  <a:pt x="3697649" y="1303312"/>
                </a:lnTo>
                <a:lnTo>
                  <a:pt x="3263212" y="1737748"/>
                </a:lnTo>
                <a:lnTo>
                  <a:pt x="2828775" y="1303312"/>
                </a:lnTo>
                <a:lnTo>
                  <a:pt x="3045993" y="1303312"/>
                </a:lnTo>
                <a:lnTo>
                  <a:pt x="3045993" y="1129137"/>
                </a:lnTo>
                <a:lnTo>
                  <a:pt x="0" y="1129137"/>
                </a:lnTo>
                <a:lnTo>
                  <a:pt x="0" y="1"/>
                </a:lnTo>
                <a:lnTo>
                  <a:pt x="6526424" y="1"/>
                </a:lnTo>
                <a:lnTo>
                  <a:pt x="6526424" y="1129137"/>
                </a:lnTo>
                <a:close/>
              </a:path>
            </a:pathLst>
          </a:custGeom>
          <a:solidFill>
            <a:schemeClr val="accent1">
              <a:alpha val="76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84911" tIns="184913" rIns="184912" bIns="793525" numCol="1" spcCol="1270" anchor="ctr" anchorCtr="0">
            <a:noAutofit/>
          </a:bodyPr>
          <a:lstStyle/>
          <a:p>
            <a:pPr marL="0" marR="0" lvl="0" indent="0" algn="ctr" defTabSz="1155700" rtl="0" eaLnBrk="1" fontAlgn="auto" latinLnBrk="0" hangingPunct="1">
              <a:lnSpc>
                <a:spcPct val="90000"/>
              </a:lnSpc>
              <a:spcBef>
                <a:spcPct val="0"/>
              </a:spcBef>
              <a:spcAft>
                <a:spcPct val="35000"/>
              </a:spcAft>
              <a:buClrTx/>
              <a:buSzTx/>
              <a:buFontTx/>
              <a:buNone/>
              <a:tabLst/>
              <a:defRPr/>
            </a:pPr>
            <a:r>
              <a:rPr kumimoji="0" lang="en-US" sz="2600" b="1" i="0" u="none" strike="noStrike" kern="1200" cap="none" spc="0" normalizeH="0" baseline="0" noProof="0" dirty="0">
                <a:ln>
                  <a:noFill/>
                </a:ln>
                <a:solidFill>
                  <a:srgbClr val="000000"/>
                </a:solidFill>
                <a:effectLst/>
                <a:uLnTx/>
                <a:uFillTx/>
                <a:latin typeface="Calibri"/>
                <a:ea typeface="+mn-ea"/>
                <a:cs typeface="+mn-cs"/>
              </a:rPr>
              <a:t>Data integration: </a:t>
            </a:r>
            <a:r>
              <a:rPr kumimoji="0" lang="en-US" sz="2600" b="0" i="0" u="none" strike="noStrike" kern="1200" cap="none" spc="0" normalizeH="0" baseline="0" noProof="0" dirty="0">
                <a:ln>
                  <a:noFill/>
                </a:ln>
                <a:solidFill>
                  <a:srgbClr val="000000"/>
                </a:solidFill>
                <a:effectLst/>
                <a:uLnTx/>
                <a:uFillTx/>
                <a:latin typeface="Calibri"/>
                <a:ea typeface="+mn-ea"/>
                <a:cs typeface="+mn-cs"/>
              </a:rPr>
              <a:t>Combine data from disparate sources into a </a:t>
            </a:r>
            <a:r>
              <a:rPr kumimoji="0" lang="en-US" sz="2600" b="1" i="0" u="none" strike="noStrike" kern="1200" cap="none" spc="0" normalizeH="0" baseline="0" noProof="0" dirty="0">
                <a:ln>
                  <a:noFill/>
                </a:ln>
                <a:solidFill>
                  <a:srgbClr val="000000"/>
                </a:solidFill>
                <a:effectLst/>
                <a:uLnTx/>
                <a:uFillTx/>
                <a:latin typeface="Calibri"/>
                <a:ea typeface="+mn-ea"/>
                <a:cs typeface="+mn-cs"/>
              </a:rPr>
              <a:t>coherent format</a:t>
            </a:r>
            <a:endParaRPr kumimoji="0" lang="en-US" sz="26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5" name="Picture 4" descr="A screenshot of a computer program&#10;&#10;Description automatically generated">
            <a:extLst>
              <a:ext uri="{FF2B5EF4-FFF2-40B4-BE49-F238E27FC236}">
                <a16:creationId xmlns:a16="http://schemas.microsoft.com/office/drawing/2014/main" id="{BF210C29-10BB-5B5C-CA33-481028942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260" y="375458"/>
            <a:ext cx="4943302" cy="6107084"/>
          </a:xfrm>
          <a:prstGeom prst="rect">
            <a:avLst/>
          </a:prstGeom>
        </p:spPr>
      </p:pic>
    </p:spTree>
    <p:extLst>
      <p:ext uri="{BB962C8B-B14F-4D97-AF65-F5344CB8AC3E}">
        <p14:creationId xmlns:p14="http://schemas.microsoft.com/office/powerpoint/2010/main" val="498808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35D3044-55AA-AA80-DDE8-69EC5ABE11B1}"/>
              </a:ext>
            </a:extLst>
          </p:cNvPr>
          <p:cNvSpPr/>
          <p:nvPr/>
        </p:nvSpPr>
        <p:spPr>
          <a:xfrm>
            <a:off x="5933646" y="683485"/>
            <a:ext cx="5212080" cy="5760720"/>
          </a:xfrm>
          <a:prstGeom prst="rect">
            <a:avLst/>
          </a:prstGeom>
          <a:solidFill>
            <a:schemeClr val="accent1">
              <a:alpha val="87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DDB0576-F160-45D9-9E44-E87FAC5E0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55" y="0"/>
            <a:ext cx="465429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grpSp>
        <p:nvGrpSpPr>
          <p:cNvPr id="6" name="Group 5">
            <a:extLst>
              <a:ext uri="{FF2B5EF4-FFF2-40B4-BE49-F238E27FC236}">
                <a16:creationId xmlns:a16="http://schemas.microsoft.com/office/drawing/2014/main" id="{1258978D-2D9D-02D0-C872-17849E4D12FE}"/>
              </a:ext>
            </a:extLst>
          </p:cNvPr>
          <p:cNvGrpSpPr/>
          <p:nvPr/>
        </p:nvGrpSpPr>
        <p:grpSpPr>
          <a:xfrm>
            <a:off x="6096000" y="812315"/>
            <a:ext cx="4895653" cy="5500740"/>
            <a:chOff x="5729440" y="308956"/>
            <a:chExt cx="5640524" cy="6240087"/>
          </a:xfrm>
        </p:grpSpPr>
        <p:sp>
          <p:nvSpPr>
            <p:cNvPr id="5" name="Rectangle 4">
              <a:extLst>
                <a:ext uri="{FF2B5EF4-FFF2-40B4-BE49-F238E27FC236}">
                  <a16:creationId xmlns:a16="http://schemas.microsoft.com/office/drawing/2014/main" id="{0C8CABC4-C5C8-88A6-B421-3D3967CB0494}"/>
                </a:ext>
              </a:extLst>
            </p:cNvPr>
            <p:cNvSpPr/>
            <p:nvPr/>
          </p:nvSpPr>
          <p:spPr>
            <a:xfrm>
              <a:off x="6289964" y="308956"/>
              <a:ext cx="5080000" cy="6240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omputer screen with a computer screen and a computer screen&#10;&#10;Description automatically generated">
              <a:extLst>
                <a:ext uri="{FF2B5EF4-FFF2-40B4-BE49-F238E27FC236}">
                  <a16:creationId xmlns:a16="http://schemas.microsoft.com/office/drawing/2014/main" id="{49C05513-ECC7-BF14-7F29-12A13104B3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440" y="308956"/>
              <a:ext cx="5347055" cy="6240087"/>
            </a:xfrm>
            <a:prstGeom prst="rect">
              <a:avLst/>
            </a:prstGeom>
            <a:ln>
              <a:noFill/>
            </a:ln>
          </p:spPr>
        </p:pic>
      </p:grpSp>
      <p:sp>
        <p:nvSpPr>
          <p:cNvPr id="7" name="Title 1">
            <a:extLst>
              <a:ext uri="{FF2B5EF4-FFF2-40B4-BE49-F238E27FC236}">
                <a16:creationId xmlns:a16="http://schemas.microsoft.com/office/drawing/2014/main" id="{63D03D41-34DA-03B0-FCB2-6A6266CFDA4F}"/>
              </a:ext>
            </a:extLst>
          </p:cNvPr>
          <p:cNvSpPr txBox="1">
            <a:spLocks/>
          </p:cNvSpPr>
          <p:nvPr/>
        </p:nvSpPr>
        <p:spPr bwMode="black">
          <a:xfrm>
            <a:off x="440858" y="1821520"/>
            <a:ext cx="3734270" cy="935891"/>
          </a:xfrm>
          <a:prstGeom prst="rect">
            <a:avLst/>
          </a:prstGeom>
          <a:solidFill>
            <a:schemeClr val="accent2">
              <a:lumMod val="60000"/>
              <a:lumOff val="40000"/>
            </a:schemeClr>
          </a:solidFill>
          <a:ln w="31750" cap="sq">
            <a:solidFill>
              <a:srgbClr val="404040"/>
            </a:solidFill>
            <a:miter lim="800000"/>
          </a:ln>
        </p:spPr>
        <p:txBody>
          <a:bodyPr vert="horz" lIns="182880" tIns="182880" rIns="182880" bIns="182880" rtlCol="0" anchor="ctr">
            <a:normAutofit fontScale="850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Initial Control elements</a:t>
            </a:r>
          </a:p>
        </p:txBody>
      </p:sp>
      <p:sp>
        <p:nvSpPr>
          <p:cNvPr id="10" name="TextBox 9">
            <a:extLst>
              <a:ext uri="{FF2B5EF4-FFF2-40B4-BE49-F238E27FC236}">
                <a16:creationId xmlns:a16="http://schemas.microsoft.com/office/drawing/2014/main" id="{FC82D5AA-3C63-871E-367F-B79C0DC9A70C}"/>
              </a:ext>
            </a:extLst>
          </p:cNvPr>
          <p:cNvSpPr txBox="1"/>
          <p:nvPr/>
        </p:nvSpPr>
        <p:spPr>
          <a:xfrm>
            <a:off x="374623" y="3209527"/>
            <a:ext cx="4188142" cy="1271556"/>
          </a:xfrm>
          <a:prstGeom prst="rect">
            <a:avLst/>
          </a:prstGeom>
        </p:spPr>
        <p:txBody>
          <a:bodyPr vert="horz" lIns="91440" tIns="45720" rIns="91440" bIns="45720" rtlCol="0">
            <a:normAutofit fontScale="92500" lnSpcReduction="10000"/>
          </a:bodyPr>
          <a:lstStyle/>
          <a:p>
            <a:pPr marL="0" marR="0" lvl="0" indent="0" algn="l" defTabSz="914400" rtl="0" eaLnBrk="1" fontAlgn="auto" latinLnBrk="0" hangingPunct="1">
              <a:lnSpc>
                <a:spcPct val="100000"/>
              </a:lnSpc>
              <a:spcBef>
                <a:spcPts val="1000"/>
              </a:spcBef>
              <a:spcAft>
                <a:spcPts val="0"/>
              </a:spcAft>
              <a:buClr>
                <a:srgbClr val="9BAFB5"/>
              </a:buClr>
              <a:buSzTx/>
              <a:buFontTx/>
              <a:buNone/>
              <a:tabLst/>
              <a:defRPr/>
            </a:pPr>
            <a:r>
              <a:rPr kumimoji="0" lang="en-US" sz="2200" b="1" i="0" u="none" strike="noStrike" kern="1200" cap="none" spc="0" normalizeH="0" baseline="0" noProof="0" dirty="0">
                <a:ln>
                  <a:noFill/>
                </a:ln>
                <a:effectLst/>
                <a:uLnTx/>
                <a:uFillTx/>
                <a:latin typeface="Calibri"/>
                <a:ea typeface="+mn-ea"/>
                <a:cs typeface="+mn-cs"/>
              </a:rPr>
              <a:t>Digital Forensics: </a:t>
            </a:r>
            <a:r>
              <a:rPr kumimoji="0" lang="en-US" sz="2200" i="0" u="none" strike="noStrike" kern="1200" cap="none" spc="0" normalizeH="0" baseline="0" noProof="0" dirty="0">
                <a:ln>
                  <a:noFill/>
                </a:ln>
                <a:effectLst/>
                <a:uLnTx/>
                <a:uFillTx/>
                <a:latin typeface="Calibri"/>
                <a:ea typeface="+mn-ea"/>
                <a:cs typeface="+mn-cs"/>
              </a:rPr>
              <a:t>In most cases forensic tools were needed to extract data from obsolete media, files, and platforms</a:t>
            </a:r>
            <a:endParaRPr kumimoji="0" lang="en-US" sz="2200" b="0" i="0" u="none" strike="noStrike" kern="1200" cap="none" spc="0" normalizeH="0" baseline="0" noProof="0" dirty="0">
              <a:ln>
                <a:noFill/>
              </a:ln>
              <a:effectLst/>
              <a:uLnTx/>
              <a:uFillTx/>
              <a:latin typeface="Calibri"/>
              <a:ea typeface="+mn-ea"/>
              <a:cs typeface="+mn-cs"/>
            </a:endParaRPr>
          </a:p>
          <a:p>
            <a:pPr marL="0" marR="0" lvl="0" indent="-228600" algn="l" defTabSz="914400" rtl="0" eaLnBrk="1" fontAlgn="auto" latinLnBrk="0" hangingPunct="1">
              <a:lnSpc>
                <a:spcPct val="100000"/>
              </a:lnSpc>
              <a:spcBef>
                <a:spcPts val="1000"/>
              </a:spcBef>
              <a:spcAft>
                <a:spcPts val="0"/>
              </a:spcAft>
              <a:buClr>
                <a:srgbClr val="9BAFB5"/>
              </a:buClr>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Gill Sans MT"/>
              <a:ea typeface="+mn-ea"/>
              <a:cs typeface="+mn-cs"/>
            </a:endParaRPr>
          </a:p>
          <a:p>
            <a:pPr marL="0" marR="0" lvl="0" indent="-228600" algn="l" defTabSz="914400" rtl="0" eaLnBrk="1" fontAlgn="auto" latinLnBrk="0" hangingPunct="1">
              <a:lnSpc>
                <a:spcPct val="100000"/>
              </a:lnSpc>
              <a:spcBef>
                <a:spcPts val="1000"/>
              </a:spcBef>
              <a:spcAft>
                <a:spcPts val="0"/>
              </a:spcAft>
              <a:buClr>
                <a:srgbClr val="9BAFB5"/>
              </a:buClr>
              <a:buSzTx/>
              <a:buFont typeface="Arial" panose="020B0604020202020204" pitchFamily="34" charset="0"/>
              <a:buChar char="•"/>
              <a:tabLst/>
              <a:defRPr/>
            </a:pPr>
            <a:endParaRPr kumimoji="0" lang="en-US" sz="1800" b="0" i="0" u="none" strike="noStrike" kern="1200" cap="none" spc="0" normalizeH="0" baseline="0" noProof="0" dirty="0">
              <a:ln>
                <a:noFill/>
              </a:ln>
              <a:effectLst/>
              <a:uLnTx/>
              <a:uFillTx/>
              <a:latin typeface="Gill Sans MT"/>
              <a:ea typeface="+mn-ea"/>
              <a:cs typeface="+mn-cs"/>
            </a:endParaRPr>
          </a:p>
        </p:txBody>
      </p:sp>
    </p:spTree>
    <p:extLst>
      <p:ext uri="{BB962C8B-B14F-4D97-AF65-F5344CB8AC3E}">
        <p14:creationId xmlns:p14="http://schemas.microsoft.com/office/powerpoint/2010/main" val="878146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6BEBCC6-7DEA-65FA-ECB7-17637BF224CA}"/>
              </a:ext>
            </a:extLst>
          </p:cNvPr>
          <p:cNvSpPr/>
          <p:nvPr/>
        </p:nvSpPr>
        <p:spPr>
          <a:xfrm>
            <a:off x="7556500" y="0"/>
            <a:ext cx="4635500" cy="6858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6" name="Title 1">
            <a:extLst>
              <a:ext uri="{FF2B5EF4-FFF2-40B4-BE49-F238E27FC236}">
                <a16:creationId xmlns:a16="http://schemas.microsoft.com/office/drawing/2014/main" id="{0C7ACE23-7CF2-A39B-1C4B-C9266C451CD6}"/>
              </a:ext>
            </a:extLst>
          </p:cNvPr>
          <p:cNvSpPr>
            <a:spLocks noGrp="1"/>
          </p:cNvSpPr>
          <p:nvPr>
            <p:ph type="title"/>
          </p:nvPr>
        </p:nvSpPr>
        <p:spPr>
          <a:xfrm>
            <a:off x="8037925" y="2394324"/>
            <a:ext cx="3454581" cy="1510209"/>
          </a:xfrm>
          <a:solidFill>
            <a:schemeClr val="accent2">
              <a:lumMod val="50000"/>
            </a:schemeClr>
          </a:solidFill>
          <a:ln>
            <a:solidFill>
              <a:schemeClr val="accent1"/>
            </a:solidFill>
          </a:ln>
        </p:spPr>
        <p:txBody>
          <a:bodyPr vert="horz" lIns="274320" tIns="182880" rIns="274320" bIns="182880" rtlCol="0" anchor="ctr" anchorCtr="1">
            <a:noAutofit/>
          </a:bodyPr>
          <a:lstStyle/>
          <a:p>
            <a:r>
              <a:rPr lang="en-US" sz="2400" dirty="0">
                <a:solidFill>
                  <a:schemeClr val="bg1"/>
                </a:solidFill>
              </a:rPr>
              <a:t>LINK ALL OF THE RECORDS STRUCTURED AND UNSTRUCTURED </a:t>
            </a:r>
          </a:p>
        </p:txBody>
      </p:sp>
      <p:pic>
        <p:nvPicPr>
          <p:cNvPr id="4" name="Picture 3" descr="Several papers with text and symbols&#10;&#10;Description automatically generated">
            <a:extLst>
              <a:ext uri="{FF2B5EF4-FFF2-40B4-BE49-F238E27FC236}">
                <a16:creationId xmlns:a16="http://schemas.microsoft.com/office/drawing/2014/main" id="{3D1939CF-F588-87E4-B0CD-1AF129F78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25" y="867295"/>
            <a:ext cx="7289814" cy="5212080"/>
          </a:xfrm>
          <a:prstGeom prst="rect">
            <a:avLst/>
          </a:prstGeom>
        </p:spPr>
      </p:pic>
    </p:spTree>
    <p:extLst>
      <p:ext uri="{BB962C8B-B14F-4D97-AF65-F5344CB8AC3E}">
        <p14:creationId xmlns:p14="http://schemas.microsoft.com/office/powerpoint/2010/main" val="898370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7E40D507-0FDD-B01C-F9A5-754A58CA5988}"/>
              </a:ext>
            </a:extLst>
          </p:cNvPr>
          <p:cNvCxnSpPr/>
          <p:nvPr/>
        </p:nvCxnSpPr>
        <p:spPr>
          <a:xfrm flipV="1">
            <a:off x="4959096" y="1761067"/>
            <a:ext cx="0" cy="40995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D86CC95-A28A-0393-64DB-73DB9D1D388F}"/>
              </a:ext>
            </a:extLst>
          </p:cNvPr>
          <p:cNvSpPr/>
          <p:nvPr/>
        </p:nvSpPr>
        <p:spPr>
          <a:xfrm>
            <a:off x="1" y="0"/>
            <a:ext cx="4959094" cy="6858000"/>
          </a:xfrm>
          <a:prstGeom prst="rect">
            <a:avLst/>
          </a:prstGeom>
          <a:solidFill>
            <a:schemeClr val="tx2">
              <a:lumMod val="75000"/>
              <a:alpha val="78000"/>
            </a:schemeClr>
          </a:solidFill>
          <a:ln w="444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9" name="Title 1">
            <a:extLst>
              <a:ext uri="{FF2B5EF4-FFF2-40B4-BE49-F238E27FC236}">
                <a16:creationId xmlns:a16="http://schemas.microsoft.com/office/drawing/2014/main" id="{45D00773-C53D-2909-7387-83EC11BF8177}"/>
              </a:ext>
            </a:extLst>
          </p:cNvPr>
          <p:cNvSpPr>
            <a:spLocks noGrp="1"/>
          </p:cNvSpPr>
          <p:nvPr>
            <p:ph type="title"/>
          </p:nvPr>
        </p:nvSpPr>
        <p:spPr>
          <a:xfrm>
            <a:off x="451945" y="2751397"/>
            <a:ext cx="3853355" cy="1319023"/>
          </a:xfrm>
        </p:spPr>
        <p:txBody>
          <a:bodyPr>
            <a:normAutofit/>
          </a:bodyPr>
          <a:lstStyle/>
          <a:p>
            <a:r>
              <a:rPr lang="en-US" dirty="0"/>
              <a:t>Linear Reciprocity Workflow</a:t>
            </a:r>
          </a:p>
        </p:txBody>
      </p:sp>
      <p:pic>
        <p:nvPicPr>
          <p:cNvPr id="3" name="Picture 2" descr="A diagram of data integration&#10;&#10;Description automatically generated">
            <a:extLst>
              <a:ext uri="{FF2B5EF4-FFF2-40B4-BE49-F238E27FC236}">
                <a16:creationId xmlns:a16="http://schemas.microsoft.com/office/drawing/2014/main" id="{1959C334-EF81-312C-1188-32CB3EC83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6880" y="1184459"/>
            <a:ext cx="6305665" cy="4887014"/>
          </a:xfrm>
          <a:prstGeom prst="rect">
            <a:avLst/>
          </a:prstGeom>
          <a:ln w="76200" cap="sq">
            <a:solidFill>
              <a:schemeClr val="bg1"/>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B7EC39C7-645B-5118-C27F-68B3F3A58B76}"/>
              </a:ext>
            </a:extLst>
          </p:cNvPr>
          <p:cNvSpPr txBox="1"/>
          <p:nvPr/>
        </p:nvSpPr>
        <p:spPr>
          <a:xfrm>
            <a:off x="8137237" y="378692"/>
            <a:ext cx="766618" cy="523220"/>
          </a:xfrm>
          <a:prstGeom prst="rect">
            <a:avLst/>
          </a:prstGeom>
          <a:noFill/>
        </p:spPr>
        <p:txBody>
          <a:bodyPr wrap="square" rtlCol="0">
            <a:spAutoFit/>
          </a:bodyPr>
          <a:lstStyle/>
          <a:p>
            <a:r>
              <a:rPr lang="en-US" sz="2800" b="1" dirty="0">
                <a:latin typeface="+mj-lt"/>
              </a:rPr>
              <a:t>#4</a:t>
            </a:r>
          </a:p>
        </p:txBody>
      </p:sp>
    </p:spTree>
    <p:extLst>
      <p:ext uri="{BB962C8B-B14F-4D97-AF65-F5344CB8AC3E}">
        <p14:creationId xmlns:p14="http://schemas.microsoft.com/office/powerpoint/2010/main" val="2188142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3E1C3D-633C-4756-B09B-9AD08071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95DAF8-54BC-4834-A4B1-7DD2F7AFE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Graphic 3" descr="Covid-19 with solid fill">
            <a:extLst>
              <a:ext uri="{FF2B5EF4-FFF2-40B4-BE49-F238E27FC236}">
                <a16:creationId xmlns:a16="http://schemas.microsoft.com/office/drawing/2014/main" id="{8BD3F82C-478C-F671-8F32-7736F86668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19893" y="1117473"/>
            <a:ext cx="4289196" cy="4289196"/>
          </a:xfrm>
          <a:prstGeom prst="rect">
            <a:avLst/>
          </a:prstGeom>
        </p:spPr>
      </p:pic>
      <p:sp>
        <p:nvSpPr>
          <p:cNvPr id="2" name="Title 1">
            <a:extLst>
              <a:ext uri="{FF2B5EF4-FFF2-40B4-BE49-F238E27FC236}">
                <a16:creationId xmlns:a16="http://schemas.microsoft.com/office/drawing/2014/main" id="{DDEE92BA-343B-4818-EF43-730DC36EDE61}"/>
              </a:ext>
            </a:extLst>
          </p:cNvPr>
          <p:cNvSpPr>
            <a:spLocks noGrp="1"/>
          </p:cNvSpPr>
          <p:nvPr>
            <p:ph type="title"/>
          </p:nvPr>
        </p:nvSpPr>
        <p:spPr>
          <a:xfrm>
            <a:off x="1120624" y="1122807"/>
            <a:ext cx="9954443" cy="4297680"/>
          </a:xfrm>
          <a:noFill/>
          <a:ln>
            <a:noFill/>
          </a:ln>
        </p:spPr>
        <p:txBody>
          <a:bodyPr vert="horz" lIns="182880" tIns="182880" rIns="182880" bIns="182880" rtlCol="0" anchor="ctr">
            <a:normAutofit/>
          </a:bodyPr>
          <a:lstStyle/>
          <a:p>
            <a:r>
              <a:rPr lang="en-US" sz="6000" kern="1200" cap="all" spc="200" baseline="0" dirty="0">
                <a:solidFill>
                  <a:srgbClr val="FFFFFF"/>
                </a:solidFill>
                <a:effectLst>
                  <a:outerShdw blurRad="38100" dist="38100" dir="2700000" algn="tl">
                    <a:srgbClr val="000000">
                      <a:alpha val="43137"/>
                    </a:srgbClr>
                  </a:outerShdw>
                </a:effectLst>
                <a:latin typeface="+mj-lt"/>
                <a:ea typeface="+mj-ea"/>
                <a:cs typeface="+mj-cs"/>
              </a:rPr>
              <a:t>Remember ‘lockdown’</a:t>
            </a:r>
          </a:p>
        </p:txBody>
      </p:sp>
    </p:spTree>
    <p:extLst>
      <p:ext uri="{BB962C8B-B14F-4D97-AF65-F5344CB8AC3E}">
        <p14:creationId xmlns:p14="http://schemas.microsoft.com/office/powerpoint/2010/main" val="2980529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3081" name="Rectangle 308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304800" y="576978"/>
            <a:ext cx="4075289" cy="1728044"/>
          </a:xfrm>
          <a:noFill/>
          <a:ln w="15875">
            <a:solidFill>
              <a:schemeClr val="bg1"/>
            </a:solidFill>
          </a:ln>
        </p:spPr>
        <p:txBody>
          <a:bodyPr vert="horz" wrap="square" lIns="182880" tIns="182880" rIns="182880" bIns="182880" rtlCol="0" anchor="ctr">
            <a:normAutofit/>
          </a:bodyPr>
          <a:lstStyle/>
          <a:p>
            <a:r>
              <a:rPr lang="en-US" sz="2600" b="1" i="0" dirty="0">
                <a:ln w="1905" cap="rnd">
                  <a:solidFill>
                    <a:schemeClr val="accent1">
                      <a:alpha val="76000"/>
                    </a:schemeClr>
                  </a:solidFill>
                </a:ln>
                <a:solidFill>
                  <a:schemeClr val="bg1"/>
                </a:solidFill>
                <a:effectLst/>
              </a:rPr>
              <a:t>Remote </a:t>
            </a:r>
            <a:r>
              <a:rPr lang="en-US" sz="2600" b="0" i="0" dirty="0">
                <a:ln w="1905" cap="rnd">
                  <a:solidFill>
                    <a:schemeClr val="accent1">
                      <a:alpha val="76000"/>
                    </a:schemeClr>
                  </a:solidFill>
                </a:ln>
                <a:solidFill>
                  <a:schemeClr val="bg1"/>
                </a:solidFill>
                <a:effectLst/>
              </a:rPr>
              <a:t>Student/staff access</a:t>
            </a:r>
            <a:endParaRPr lang="en-US" sz="2600" dirty="0">
              <a:ln w="1905" cap="rnd">
                <a:solidFill>
                  <a:schemeClr val="accent1">
                    <a:alpha val="76000"/>
                  </a:schemeClr>
                </a:solidFill>
              </a:ln>
              <a:solidFill>
                <a:schemeClr val="bg1"/>
              </a:solidFill>
            </a:endParaRPr>
          </a:p>
        </p:txBody>
      </p:sp>
      <p:sp>
        <p:nvSpPr>
          <p:cNvPr id="6" name="TextBox 5">
            <a:extLst>
              <a:ext uri="{FF2B5EF4-FFF2-40B4-BE49-F238E27FC236}">
                <a16:creationId xmlns:a16="http://schemas.microsoft.com/office/drawing/2014/main" id="{06E8FD18-EC7C-AE15-303C-F966E8A4C93A}"/>
              </a:ext>
            </a:extLst>
          </p:cNvPr>
          <p:cNvSpPr txBox="1"/>
          <p:nvPr/>
        </p:nvSpPr>
        <p:spPr>
          <a:xfrm>
            <a:off x="263766" y="2231941"/>
            <a:ext cx="4436533" cy="3886934"/>
          </a:xfrm>
          <a:prstGeom prst="rect">
            <a:avLst/>
          </a:prstGeom>
        </p:spPr>
        <p:txBody>
          <a:bodyPr vert="horz" lIns="91440" tIns="45720" rIns="91440" bIns="45720" rtlCol="0">
            <a:normAutofit fontScale="92500" lnSpcReduction="10000"/>
          </a:bodyPr>
          <a:lstStyle/>
          <a:p>
            <a:pPr marL="0" marR="0" lvl="0" indent="0" algn="l" defTabSz="914400" rtl="0" eaLnBrk="1" fontAlgn="auto" latinLnBrk="0" hangingPunct="1">
              <a:lnSpc>
                <a:spcPct val="90000"/>
              </a:lnSpc>
              <a:spcBef>
                <a:spcPts val="1000"/>
              </a:spcBef>
              <a:spcAft>
                <a:spcPts val="0"/>
              </a:spcAft>
              <a:buClr>
                <a:srgbClr val="9BAFB5"/>
              </a:buClr>
              <a:buSzTx/>
              <a:buFontTx/>
              <a:buNone/>
              <a:tabLst/>
              <a:defRPr/>
            </a:pPr>
            <a:endParaRPr kumimoji="0" lang="en-US" sz="1400" b="1" i="0" u="none" strike="noStrike" kern="1200" cap="none" spc="0" normalizeH="0" baseline="0" noProof="0" dirty="0">
              <a:ln>
                <a:noFill/>
              </a:ln>
              <a:solidFill>
                <a:srgbClr val="FFFFFF"/>
              </a:solidFill>
              <a:effectLst/>
              <a:uLnTx/>
              <a:uFillTx/>
              <a:latin typeface="Calibri"/>
              <a:ea typeface="+mn-ea"/>
              <a:cs typeface="+mn-cs"/>
            </a:endParaRPr>
          </a:p>
          <a:p>
            <a:pPr marL="457200" marR="0" lvl="0" indent="-342900" algn="l" defTabSz="914400" rtl="0" eaLnBrk="1" fontAlgn="auto" latinLnBrk="0" hangingPunct="1">
              <a:lnSpc>
                <a:spcPct val="150000"/>
              </a:lnSpc>
              <a:spcBef>
                <a:spcPts val="1000"/>
              </a:spcBef>
              <a:spcAft>
                <a:spcPts val="0"/>
              </a:spcAft>
              <a:buClr>
                <a:srgbClr val="9BAFB5"/>
              </a:buClr>
              <a:buSzPct val="98000"/>
              <a:buFont typeface="+mj-lt"/>
              <a:buAutoNum type="arabicPeriod"/>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Divide master sheet </a:t>
            </a:r>
          </a:p>
          <a:p>
            <a:pPr marL="457200" marR="0" lvl="0" indent="-342900" algn="l" defTabSz="914400" rtl="0" eaLnBrk="1" fontAlgn="auto" latinLnBrk="0" hangingPunct="1">
              <a:lnSpc>
                <a:spcPct val="150000"/>
              </a:lnSpc>
              <a:spcBef>
                <a:spcPts val="1000"/>
              </a:spcBef>
              <a:spcAft>
                <a:spcPts val="0"/>
              </a:spcAft>
              <a:buClr>
                <a:srgbClr val="9BAFB5"/>
              </a:buClr>
              <a:buSzPct val="98000"/>
              <a:buFont typeface="+mj-lt"/>
              <a:buAutoNum type="arabicPeriod"/>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Assign ‘chunks’ to students</a:t>
            </a:r>
          </a:p>
          <a:p>
            <a:pPr marL="1028700" marR="0" lvl="1" indent="-457200" algn="l" defTabSz="914400" rtl="0" eaLnBrk="1" fontAlgn="auto" latinLnBrk="0" hangingPunct="1">
              <a:lnSpc>
                <a:spcPct val="150000"/>
              </a:lnSpc>
              <a:spcBef>
                <a:spcPts val="1000"/>
              </a:spcBef>
              <a:spcAft>
                <a:spcPts val="0"/>
              </a:spcAft>
              <a:buClr>
                <a:srgbClr val="9BAFB5"/>
              </a:buClr>
              <a:buSzPct val="98000"/>
              <a:buFont typeface="+mj-lt"/>
              <a:buAutoNum type="alphaLcPeriod"/>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Group A</a:t>
            </a:r>
          </a:p>
          <a:p>
            <a:pPr marL="1028700" marR="0" lvl="1" indent="-457200" algn="l" defTabSz="914400" rtl="0" eaLnBrk="1" fontAlgn="auto" latinLnBrk="0" hangingPunct="1">
              <a:lnSpc>
                <a:spcPct val="150000"/>
              </a:lnSpc>
              <a:spcBef>
                <a:spcPts val="1000"/>
              </a:spcBef>
              <a:spcAft>
                <a:spcPts val="0"/>
              </a:spcAft>
              <a:buClr>
                <a:srgbClr val="9BAFB5"/>
              </a:buClr>
              <a:buSzPct val="98000"/>
              <a:buFont typeface="+mj-lt"/>
              <a:buAutoNum type="alphaLcPeriod"/>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Group B</a:t>
            </a:r>
          </a:p>
          <a:p>
            <a:pPr marL="1028700" marR="0" lvl="1" indent="-457200" algn="l" defTabSz="914400" rtl="0" eaLnBrk="1" fontAlgn="auto" latinLnBrk="0" hangingPunct="1">
              <a:lnSpc>
                <a:spcPct val="150000"/>
              </a:lnSpc>
              <a:spcBef>
                <a:spcPts val="1000"/>
              </a:spcBef>
              <a:spcAft>
                <a:spcPts val="0"/>
              </a:spcAft>
              <a:buClr>
                <a:srgbClr val="9BAFB5"/>
              </a:buClr>
              <a:buSzPct val="98000"/>
              <a:buFont typeface="+mj-lt"/>
              <a:buAutoNum type="alphaLcPeriod"/>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Group C</a:t>
            </a:r>
          </a:p>
          <a:p>
            <a:pPr marL="457200" marR="0" lvl="0" indent="-342900" algn="l" defTabSz="914400" rtl="0" eaLnBrk="1" fontAlgn="auto" latinLnBrk="0" hangingPunct="1">
              <a:lnSpc>
                <a:spcPct val="150000"/>
              </a:lnSpc>
              <a:spcBef>
                <a:spcPts val="1000"/>
              </a:spcBef>
              <a:spcAft>
                <a:spcPts val="0"/>
              </a:spcAft>
              <a:buClr>
                <a:srgbClr val="9BAFB5"/>
              </a:buClr>
              <a:buSzPct val="98000"/>
              <a:buFont typeface="+mj-lt"/>
              <a:buAutoNum type="arabicPeriod"/>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Implement QA controls</a:t>
            </a:r>
          </a:p>
        </p:txBody>
      </p:sp>
      <p:sp>
        <p:nvSpPr>
          <p:cNvPr id="59" name="TextBox 58">
            <a:extLst>
              <a:ext uri="{FF2B5EF4-FFF2-40B4-BE49-F238E27FC236}">
                <a16:creationId xmlns:a16="http://schemas.microsoft.com/office/drawing/2014/main" id="{73DF5BE5-DB20-A13E-1FDE-52F41771DFAC}"/>
              </a:ext>
            </a:extLst>
          </p:cNvPr>
          <p:cNvSpPr txBox="1"/>
          <p:nvPr/>
        </p:nvSpPr>
        <p:spPr>
          <a:xfrm>
            <a:off x="5921239" y="365393"/>
            <a:ext cx="5260800" cy="984885"/>
          </a:xfrm>
          <a:prstGeom prst="rect">
            <a:avLst/>
          </a:prstGeom>
          <a:noFill/>
          <a:ln cap="rnd">
            <a:noFill/>
          </a:ln>
          <a:effectLst>
            <a:softEdge rad="25400"/>
          </a:effectLst>
        </p:spPr>
        <p:txBody>
          <a:bodyPr wrap="none" lIns="274320" tIns="274320" rIns="274320" bIns="2743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dirty="0">
                <a:ln w="0">
                  <a:noFill/>
                </a:ln>
                <a:solidFill>
                  <a:srgbClr val="4A5356"/>
                </a:solidFill>
                <a:effectLst>
                  <a:outerShdw blurRad="25400" dist="12700" dir="2700000" algn="tl" rotWithShape="0">
                    <a:prstClr val="black">
                      <a:alpha val="36000"/>
                    </a:prstClr>
                  </a:outerShdw>
                </a:effectLst>
                <a:uLnTx/>
                <a:uFillTx/>
                <a:latin typeface="+mj-lt"/>
                <a:ea typeface="+mn-ea"/>
                <a:cs typeface="+mn-cs"/>
              </a:rPr>
              <a:t>1 Archivist + 1 Business Student</a:t>
            </a:r>
          </a:p>
        </p:txBody>
      </p:sp>
      <p:sp>
        <p:nvSpPr>
          <p:cNvPr id="3107" name="Rectangle 3106">
            <a:extLst>
              <a:ext uri="{FF2B5EF4-FFF2-40B4-BE49-F238E27FC236}">
                <a16:creationId xmlns:a16="http://schemas.microsoft.com/office/drawing/2014/main" id="{18C6C91D-5898-7169-846F-F448724307B2}"/>
              </a:ext>
            </a:extLst>
          </p:cNvPr>
          <p:cNvSpPr/>
          <p:nvPr/>
        </p:nvSpPr>
        <p:spPr>
          <a:xfrm>
            <a:off x="10562606" y="2319234"/>
            <a:ext cx="784757" cy="733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Gill Sans MT"/>
                <a:ea typeface="+mn-ea"/>
                <a:cs typeface="+mn-cs"/>
              </a:rPr>
              <a:t>A</a:t>
            </a:r>
          </a:p>
        </p:txBody>
      </p:sp>
      <p:sp>
        <p:nvSpPr>
          <p:cNvPr id="3108" name="Rectangle 3107">
            <a:extLst>
              <a:ext uri="{FF2B5EF4-FFF2-40B4-BE49-F238E27FC236}">
                <a16:creationId xmlns:a16="http://schemas.microsoft.com/office/drawing/2014/main" id="{55D7E99C-D6E8-33EC-811D-AAC43D174091}"/>
              </a:ext>
            </a:extLst>
          </p:cNvPr>
          <p:cNvSpPr/>
          <p:nvPr/>
        </p:nvSpPr>
        <p:spPr>
          <a:xfrm>
            <a:off x="9533790" y="2554876"/>
            <a:ext cx="784757" cy="733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Gill Sans MT"/>
                <a:ea typeface="+mn-ea"/>
                <a:cs typeface="+mn-cs"/>
              </a:rPr>
              <a:t>A</a:t>
            </a:r>
          </a:p>
        </p:txBody>
      </p:sp>
      <p:sp>
        <p:nvSpPr>
          <p:cNvPr id="3109" name="Rectangle 3108">
            <a:extLst>
              <a:ext uri="{FF2B5EF4-FFF2-40B4-BE49-F238E27FC236}">
                <a16:creationId xmlns:a16="http://schemas.microsoft.com/office/drawing/2014/main" id="{6DB4D4FA-F589-0410-CB0D-66AA1B7780CA}"/>
              </a:ext>
            </a:extLst>
          </p:cNvPr>
          <p:cNvSpPr/>
          <p:nvPr/>
        </p:nvSpPr>
        <p:spPr>
          <a:xfrm>
            <a:off x="10656207" y="3182397"/>
            <a:ext cx="784757" cy="733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Gill Sans MT"/>
                <a:ea typeface="+mn-ea"/>
                <a:cs typeface="+mn-cs"/>
              </a:rPr>
              <a:t>A</a:t>
            </a:r>
          </a:p>
        </p:txBody>
      </p:sp>
      <p:sp>
        <p:nvSpPr>
          <p:cNvPr id="3110" name="Rectangle 3109">
            <a:extLst>
              <a:ext uri="{FF2B5EF4-FFF2-40B4-BE49-F238E27FC236}">
                <a16:creationId xmlns:a16="http://schemas.microsoft.com/office/drawing/2014/main" id="{1BCB733C-49E8-7E25-8F74-149B79BD8AE2}"/>
              </a:ext>
            </a:extLst>
          </p:cNvPr>
          <p:cNvSpPr/>
          <p:nvPr/>
        </p:nvSpPr>
        <p:spPr>
          <a:xfrm>
            <a:off x="6742273" y="2426083"/>
            <a:ext cx="784757" cy="73352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Gill Sans MT"/>
                <a:ea typeface="+mn-ea"/>
                <a:cs typeface="+mn-cs"/>
              </a:rPr>
              <a:t>B</a:t>
            </a:r>
          </a:p>
        </p:txBody>
      </p:sp>
      <p:sp>
        <p:nvSpPr>
          <p:cNvPr id="3111" name="Rectangle 3110">
            <a:extLst>
              <a:ext uri="{FF2B5EF4-FFF2-40B4-BE49-F238E27FC236}">
                <a16:creationId xmlns:a16="http://schemas.microsoft.com/office/drawing/2014/main" id="{4A81425A-2F22-B957-028B-156F5CEB1CE3}"/>
              </a:ext>
            </a:extLst>
          </p:cNvPr>
          <p:cNvSpPr/>
          <p:nvPr/>
        </p:nvSpPr>
        <p:spPr>
          <a:xfrm>
            <a:off x="6775960" y="3410227"/>
            <a:ext cx="784757" cy="73352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Gill Sans MT"/>
                <a:ea typeface="+mn-ea"/>
                <a:cs typeface="+mn-cs"/>
              </a:rPr>
              <a:t>B</a:t>
            </a:r>
          </a:p>
        </p:txBody>
      </p:sp>
      <p:sp>
        <p:nvSpPr>
          <p:cNvPr id="3112" name="Rectangle 3111">
            <a:extLst>
              <a:ext uri="{FF2B5EF4-FFF2-40B4-BE49-F238E27FC236}">
                <a16:creationId xmlns:a16="http://schemas.microsoft.com/office/drawing/2014/main" id="{650E3261-04DE-02AF-D9CE-25CA4055F6B7}"/>
              </a:ext>
            </a:extLst>
          </p:cNvPr>
          <p:cNvSpPr/>
          <p:nvPr/>
        </p:nvSpPr>
        <p:spPr>
          <a:xfrm>
            <a:off x="5745555" y="2737810"/>
            <a:ext cx="784757" cy="733521"/>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Gill Sans MT"/>
                <a:ea typeface="+mn-ea"/>
                <a:cs typeface="+mn-cs"/>
              </a:rPr>
              <a:t>B</a:t>
            </a:r>
          </a:p>
        </p:txBody>
      </p:sp>
      <p:sp>
        <p:nvSpPr>
          <p:cNvPr id="3113" name="Rectangle 3112">
            <a:extLst>
              <a:ext uri="{FF2B5EF4-FFF2-40B4-BE49-F238E27FC236}">
                <a16:creationId xmlns:a16="http://schemas.microsoft.com/office/drawing/2014/main" id="{64C93438-996B-8D7F-C6D0-37165019AC10}"/>
              </a:ext>
            </a:extLst>
          </p:cNvPr>
          <p:cNvSpPr/>
          <p:nvPr/>
        </p:nvSpPr>
        <p:spPr>
          <a:xfrm>
            <a:off x="9613758" y="3503967"/>
            <a:ext cx="784757" cy="733521"/>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Gill Sans MT"/>
                <a:ea typeface="+mn-ea"/>
                <a:cs typeface="+mn-cs"/>
              </a:rPr>
              <a:t>C</a:t>
            </a:r>
          </a:p>
        </p:txBody>
      </p:sp>
      <p:sp>
        <p:nvSpPr>
          <p:cNvPr id="3114" name="Rectangle 3113">
            <a:extLst>
              <a:ext uri="{FF2B5EF4-FFF2-40B4-BE49-F238E27FC236}">
                <a16:creationId xmlns:a16="http://schemas.microsoft.com/office/drawing/2014/main" id="{75BAB46F-39CE-E305-C77A-9E808A53508B}"/>
              </a:ext>
            </a:extLst>
          </p:cNvPr>
          <p:cNvSpPr/>
          <p:nvPr/>
        </p:nvSpPr>
        <p:spPr>
          <a:xfrm>
            <a:off x="10622927" y="4065057"/>
            <a:ext cx="784757" cy="733521"/>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Gill Sans MT"/>
                <a:ea typeface="+mn-ea"/>
                <a:cs typeface="+mn-cs"/>
              </a:rPr>
              <a:t>C</a:t>
            </a:r>
          </a:p>
        </p:txBody>
      </p:sp>
      <p:sp>
        <p:nvSpPr>
          <p:cNvPr id="3115" name="Rectangle 3114">
            <a:extLst>
              <a:ext uri="{FF2B5EF4-FFF2-40B4-BE49-F238E27FC236}">
                <a16:creationId xmlns:a16="http://schemas.microsoft.com/office/drawing/2014/main" id="{7498958D-7822-7D71-7ADB-EC164B28DD59}"/>
              </a:ext>
            </a:extLst>
          </p:cNvPr>
          <p:cNvSpPr/>
          <p:nvPr/>
        </p:nvSpPr>
        <p:spPr>
          <a:xfrm>
            <a:off x="6811060" y="4237488"/>
            <a:ext cx="784757" cy="733521"/>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Gill Sans MT"/>
                <a:ea typeface="+mn-ea"/>
                <a:cs typeface="+mn-cs"/>
              </a:rPr>
              <a:t>C</a:t>
            </a:r>
          </a:p>
        </p:txBody>
      </p:sp>
      <p:sp>
        <p:nvSpPr>
          <p:cNvPr id="3116" name="Rectangle 3115">
            <a:extLst>
              <a:ext uri="{FF2B5EF4-FFF2-40B4-BE49-F238E27FC236}">
                <a16:creationId xmlns:a16="http://schemas.microsoft.com/office/drawing/2014/main" id="{B935E6EB-A012-C51F-21D3-7A4F725583FE}"/>
              </a:ext>
            </a:extLst>
          </p:cNvPr>
          <p:cNvSpPr/>
          <p:nvPr/>
        </p:nvSpPr>
        <p:spPr>
          <a:xfrm>
            <a:off x="5826774" y="3698296"/>
            <a:ext cx="784757" cy="733521"/>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Gill Sans MT"/>
                <a:ea typeface="+mn-ea"/>
                <a:cs typeface="+mn-cs"/>
              </a:rPr>
              <a:t>C</a:t>
            </a:r>
          </a:p>
        </p:txBody>
      </p:sp>
      <p:sp>
        <p:nvSpPr>
          <p:cNvPr id="3117" name="Rectangle 3116">
            <a:extLst>
              <a:ext uri="{FF2B5EF4-FFF2-40B4-BE49-F238E27FC236}">
                <a16:creationId xmlns:a16="http://schemas.microsoft.com/office/drawing/2014/main" id="{53DD604E-780D-37FE-49E6-8E40A31ED5B4}"/>
              </a:ext>
            </a:extLst>
          </p:cNvPr>
          <p:cNvSpPr/>
          <p:nvPr/>
        </p:nvSpPr>
        <p:spPr>
          <a:xfrm>
            <a:off x="9558458" y="4434092"/>
            <a:ext cx="784757" cy="73352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Gill Sans MT"/>
                <a:ea typeface="+mn-ea"/>
                <a:cs typeface="+mn-cs"/>
              </a:rPr>
              <a:t>R</a:t>
            </a:r>
          </a:p>
        </p:txBody>
      </p:sp>
      <p:sp>
        <p:nvSpPr>
          <p:cNvPr id="3118" name="Rectangle 3117">
            <a:extLst>
              <a:ext uri="{FF2B5EF4-FFF2-40B4-BE49-F238E27FC236}">
                <a16:creationId xmlns:a16="http://schemas.microsoft.com/office/drawing/2014/main" id="{EC52002D-D350-1223-CF88-64F1B2904199}"/>
              </a:ext>
            </a:extLst>
          </p:cNvPr>
          <p:cNvSpPr/>
          <p:nvPr/>
        </p:nvSpPr>
        <p:spPr>
          <a:xfrm>
            <a:off x="5843724" y="4666639"/>
            <a:ext cx="784757" cy="73352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Gill Sans MT"/>
                <a:ea typeface="+mn-ea"/>
                <a:cs typeface="+mn-cs"/>
              </a:rPr>
              <a:t>R</a:t>
            </a:r>
          </a:p>
        </p:txBody>
      </p:sp>
      <p:pic>
        <p:nvPicPr>
          <p:cNvPr id="1026" name="Picture 2" descr="Diagram&#10;&#10;Description automatically generated">
            <a:extLst>
              <a:ext uri="{FF2B5EF4-FFF2-40B4-BE49-F238E27FC236}">
                <a16:creationId xmlns:a16="http://schemas.microsoft.com/office/drawing/2014/main" id="{DB31DB58-350C-AC6D-A496-4EF77FBFD4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5175" y="2095931"/>
            <a:ext cx="1419225" cy="3600450"/>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sp>
        <p:nvSpPr>
          <p:cNvPr id="3" name="Arrow: Down 2">
            <a:extLst>
              <a:ext uri="{FF2B5EF4-FFF2-40B4-BE49-F238E27FC236}">
                <a16:creationId xmlns:a16="http://schemas.microsoft.com/office/drawing/2014/main" id="{01BC40DD-82B4-AC67-B20A-B6C51575B734}"/>
              </a:ext>
            </a:extLst>
          </p:cNvPr>
          <p:cNvSpPr/>
          <p:nvPr/>
        </p:nvSpPr>
        <p:spPr>
          <a:xfrm>
            <a:off x="8409705" y="1509809"/>
            <a:ext cx="293438" cy="461244"/>
          </a:xfrm>
          <a:prstGeom prst="downArrow">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40" name="Arrow: Down 39">
            <a:extLst>
              <a:ext uri="{FF2B5EF4-FFF2-40B4-BE49-F238E27FC236}">
                <a16:creationId xmlns:a16="http://schemas.microsoft.com/office/drawing/2014/main" id="{A9C304F2-D388-436E-2E46-E5B785C1320A}"/>
              </a:ext>
            </a:extLst>
          </p:cNvPr>
          <p:cNvSpPr/>
          <p:nvPr/>
        </p:nvSpPr>
        <p:spPr>
          <a:xfrm>
            <a:off x="8409705" y="1165367"/>
            <a:ext cx="293438" cy="461244"/>
          </a:xfrm>
          <a:prstGeom prst="downArrow">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7" name="Arrow: Bent 6">
            <a:extLst>
              <a:ext uri="{FF2B5EF4-FFF2-40B4-BE49-F238E27FC236}">
                <a16:creationId xmlns:a16="http://schemas.microsoft.com/office/drawing/2014/main" id="{2DB4A34E-DE87-CA2F-5A62-06F9D0A13DD8}"/>
              </a:ext>
            </a:extLst>
          </p:cNvPr>
          <p:cNvSpPr/>
          <p:nvPr/>
        </p:nvSpPr>
        <p:spPr>
          <a:xfrm rot="5400000">
            <a:off x="9579181" y="1436938"/>
            <a:ext cx="889969" cy="809425"/>
          </a:xfrm>
          <a:prstGeom prst="bentArrow">
            <a:avLst>
              <a:gd name="adj1" fmla="val 14730"/>
              <a:gd name="adj2" fmla="val 25000"/>
              <a:gd name="adj3" fmla="val 25000"/>
              <a:gd name="adj4" fmla="val 4375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Arrow: Bent 7">
            <a:extLst>
              <a:ext uri="{FF2B5EF4-FFF2-40B4-BE49-F238E27FC236}">
                <a16:creationId xmlns:a16="http://schemas.microsoft.com/office/drawing/2014/main" id="{811C5BEF-952F-3D3F-DE50-65553C3CC167}"/>
              </a:ext>
            </a:extLst>
          </p:cNvPr>
          <p:cNvSpPr/>
          <p:nvPr/>
        </p:nvSpPr>
        <p:spPr>
          <a:xfrm rot="16200000" flipH="1">
            <a:off x="6523354" y="1436939"/>
            <a:ext cx="889969" cy="809425"/>
          </a:xfrm>
          <a:prstGeom prst="bentArrow">
            <a:avLst>
              <a:gd name="adj1" fmla="val 14730"/>
              <a:gd name="adj2" fmla="val 25000"/>
              <a:gd name="adj3" fmla="val 25000"/>
              <a:gd name="adj4" fmla="val 4375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Arrow: Bent 8">
            <a:extLst>
              <a:ext uri="{FF2B5EF4-FFF2-40B4-BE49-F238E27FC236}">
                <a16:creationId xmlns:a16="http://schemas.microsoft.com/office/drawing/2014/main" id="{9B229C33-092E-0BDF-88C0-93812FB64A46}"/>
              </a:ext>
            </a:extLst>
          </p:cNvPr>
          <p:cNvSpPr/>
          <p:nvPr/>
        </p:nvSpPr>
        <p:spPr>
          <a:xfrm rot="10800000" flipH="1">
            <a:off x="6928066" y="5446686"/>
            <a:ext cx="889969" cy="809425"/>
          </a:xfrm>
          <a:prstGeom prst="bentArrow">
            <a:avLst>
              <a:gd name="adj1" fmla="val 14730"/>
              <a:gd name="adj2" fmla="val 25000"/>
              <a:gd name="adj3" fmla="val 25000"/>
              <a:gd name="adj4" fmla="val 4375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Arrow: Bent 9">
            <a:extLst>
              <a:ext uri="{FF2B5EF4-FFF2-40B4-BE49-F238E27FC236}">
                <a16:creationId xmlns:a16="http://schemas.microsoft.com/office/drawing/2014/main" id="{666DC55F-36E9-B4C5-D616-51B4DFDB3297}"/>
              </a:ext>
            </a:extLst>
          </p:cNvPr>
          <p:cNvSpPr/>
          <p:nvPr/>
        </p:nvSpPr>
        <p:spPr>
          <a:xfrm rot="10800000">
            <a:off x="9481183" y="5446687"/>
            <a:ext cx="889969" cy="809425"/>
          </a:xfrm>
          <a:prstGeom prst="bentArrow">
            <a:avLst>
              <a:gd name="adj1" fmla="val 14730"/>
              <a:gd name="adj2" fmla="val 25000"/>
              <a:gd name="adj3" fmla="val 25000"/>
              <a:gd name="adj4" fmla="val 43750"/>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415098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3180232-CE99-3125-A22A-A219B755E935}"/>
              </a:ext>
            </a:extLst>
          </p:cNvPr>
          <p:cNvSpPr/>
          <p:nvPr/>
        </p:nvSpPr>
        <p:spPr>
          <a:xfrm>
            <a:off x="5955820" y="18129"/>
            <a:ext cx="6236180" cy="6858000"/>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7" name="Title 1">
            <a:extLst>
              <a:ext uri="{FF2B5EF4-FFF2-40B4-BE49-F238E27FC236}">
                <a16:creationId xmlns:a16="http://schemas.microsoft.com/office/drawing/2014/main" id="{31EB5FE0-0424-3316-86AF-44FFED04A681}"/>
              </a:ext>
            </a:extLst>
          </p:cNvPr>
          <p:cNvSpPr>
            <a:spLocks noGrp="1"/>
          </p:cNvSpPr>
          <p:nvPr>
            <p:ph type="title"/>
          </p:nvPr>
        </p:nvSpPr>
        <p:spPr>
          <a:xfrm>
            <a:off x="6185538" y="343549"/>
            <a:ext cx="5790561" cy="1253191"/>
          </a:xfrm>
          <a:noFill/>
          <a:ln w="15875">
            <a:solidFill>
              <a:schemeClr val="bg1"/>
            </a:solidFill>
          </a:ln>
        </p:spPr>
        <p:txBody>
          <a:bodyPr vert="horz" wrap="square" lIns="182880" tIns="182880" rIns="182880" bIns="182880" rtlCol="0" anchor="ctr">
            <a:normAutofit/>
          </a:bodyPr>
          <a:lstStyle/>
          <a:p>
            <a:r>
              <a:rPr lang="en-US" i="0" dirty="0">
                <a:ln w="1905" cap="rnd">
                  <a:solidFill>
                    <a:schemeClr val="accent1">
                      <a:alpha val="76000"/>
                    </a:schemeClr>
                  </a:solidFill>
                </a:ln>
                <a:solidFill>
                  <a:schemeClr val="bg1"/>
                </a:solidFill>
                <a:effectLst/>
              </a:rPr>
              <a:t>Remote</a:t>
            </a:r>
            <a:r>
              <a:rPr lang="en-US" b="1" i="0" dirty="0">
                <a:ln w="1905" cap="rnd">
                  <a:solidFill>
                    <a:schemeClr val="accent1">
                      <a:alpha val="76000"/>
                    </a:schemeClr>
                  </a:solidFill>
                </a:ln>
                <a:solidFill>
                  <a:schemeClr val="bg1"/>
                </a:solidFill>
                <a:effectLst/>
              </a:rPr>
              <a:t> access</a:t>
            </a:r>
            <a:endParaRPr lang="en-US" b="1" dirty="0">
              <a:ln w="1905" cap="rnd">
                <a:solidFill>
                  <a:schemeClr val="accent1">
                    <a:alpha val="76000"/>
                  </a:schemeClr>
                </a:solidFill>
              </a:ln>
              <a:solidFill>
                <a:schemeClr val="bg1"/>
              </a:solidFill>
            </a:endParaRPr>
          </a:p>
        </p:txBody>
      </p:sp>
      <p:sp>
        <p:nvSpPr>
          <p:cNvPr id="18" name="TextBox 17">
            <a:extLst>
              <a:ext uri="{FF2B5EF4-FFF2-40B4-BE49-F238E27FC236}">
                <a16:creationId xmlns:a16="http://schemas.microsoft.com/office/drawing/2014/main" id="{64375256-AF21-62C0-C57D-4ADF880CF859}"/>
              </a:ext>
            </a:extLst>
          </p:cNvPr>
          <p:cNvSpPr txBox="1"/>
          <p:nvPr/>
        </p:nvSpPr>
        <p:spPr>
          <a:xfrm>
            <a:off x="6304186" y="1772953"/>
            <a:ext cx="5790560" cy="4033132"/>
          </a:xfrm>
          <a:prstGeom prst="rect">
            <a:avLst/>
          </a:prstGeom>
        </p:spPr>
        <p:txBody>
          <a:bodyPr vert="horz" lIns="91440" tIns="45720" rIns="91440" bIns="45720" rtlCol="0">
            <a:noAutofit/>
          </a:bodyPr>
          <a:lstStyle/>
          <a:p>
            <a:pPr marL="457200" marR="0" lvl="0" indent="-342900" algn="l" defTabSz="914400" rtl="0" eaLnBrk="1" fontAlgn="auto" latinLnBrk="0" hangingPunct="1">
              <a:lnSpc>
                <a:spcPct val="150000"/>
              </a:lnSpc>
              <a:spcBef>
                <a:spcPts val="600"/>
              </a:spcBef>
              <a:spcAft>
                <a:spcPts val="0"/>
              </a:spcAft>
              <a:buClr>
                <a:srgbClr val="9BAFB5"/>
              </a:buClr>
              <a:buSzPct val="98000"/>
              <a:buFont typeface="+mj-lt"/>
              <a:buAutoNum type="arabicPeriod"/>
              <a:tabLst/>
              <a:defRPr/>
            </a:pPr>
            <a:r>
              <a:rPr kumimoji="0" lang="en-US" sz="2200" b="0" i="0" u="none" strike="noStrike" kern="1200" cap="none" spc="0" normalizeH="0" baseline="0" noProof="0" dirty="0">
                <a:ln>
                  <a:noFill/>
                </a:ln>
                <a:solidFill>
                  <a:srgbClr val="FFFFFF"/>
                </a:solidFill>
                <a:effectLst/>
                <a:uLnTx/>
                <a:uFillTx/>
                <a:latin typeface="Calibri"/>
                <a:ea typeface="+mn-ea"/>
                <a:cs typeface="+mn-cs"/>
              </a:rPr>
              <a:t>Workflow by semester</a:t>
            </a:r>
          </a:p>
          <a:p>
            <a:pPr marL="457200" marR="0" lvl="0" indent="-342900" algn="l" defTabSz="914400" rtl="0" eaLnBrk="1" fontAlgn="auto" latinLnBrk="0" hangingPunct="1">
              <a:lnSpc>
                <a:spcPct val="150000"/>
              </a:lnSpc>
              <a:spcBef>
                <a:spcPts val="600"/>
              </a:spcBef>
              <a:spcAft>
                <a:spcPts val="0"/>
              </a:spcAft>
              <a:buClr>
                <a:srgbClr val="9BAFB5"/>
              </a:buClr>
              <a:buSzPct val="98000"/>
              <a:buFont typeface="+mj-lt"/>
              <a:buAutoNum type="arabicPeriod"/>
              <a:tabLst/>
              <a:defRPr/>
            </a:pPr>
            <a:r>
              <a:rPr kumimoji="0" lang="en-US" sz="2200" b="0" i="0" u="none" strike="noStrike" kern="1200" cap="none" spc="0" normalizeH="0" baseline="0" noProof="0" dirty="0">
                <a:ln>
                  <a:noFill/>
                </a:ln>
                <a:solidFill>
                  <a:srgbClr val="FFFFFF"/>
                </a:solidFill>
                <a:effectLst/>
                <a:uLnTx/>
                <a:uFillTx/>
                <a:latin typeface="Calibri"/>
                <a:ea typeface="+mn-ea"/>
                <a:cs typeface="+mn-cs"/>
              </a:rPr>
              <a:t>Internship Students (2021)</a:t>
            </a:r>
          </a:p>
          <a:p>
            <a:pPr marL="1028700" marR="0" lvl="1" indent="-457200" algn="l" defTabSz="914400" rtl="0" eaLnBrk="1" fontAlgn="auto" latinLnBrk="0" hangingPunct="1">
              <a:lnSpc>
                <a:spcPct val="150000"/>
              </a:lnSpc>
              <a:spcBef>
                <a:spcPts val="600"/>
              </a:spcBef>
              <a:spcAft>
                <a:spcPts val="0"/>
              </a:spcAft>
              <a:buClr>
                <a:srgbClr val="9BAFB5"/>
              </a:buClr>
              <a:buSzPct val="98000"/>
              <a:buFont typeface="+mj-lt"/>
              <a:buAutoNum type="alphaLcPeriod"/>
              <a:tabLst/>
              <a:defRPr/>
            </a:pPr>
            <a:r>
              <a:rPr kumimoji="0" lang="en-US" sz="2200" b="0" i="0" u="none" strike="noStrike" kern="1200" cap="none" spc="0" normalizeH="0" baseline="0" noProof="0" dirty="0">
                <a:ln>
                  <a:noFill/>
                </a:ln>
                <a:solidFill>
                  <a:srgbClr val="FFFFFF"/>
                </a:solidFill>
                <a:effectLst/>
                <a:uLnTx/>
                <a:uFillTx/>
                <a:latin typeface="Calibri"/>
                <a:ea typeface="+mn-ea"/>
                <a:cs typeface="+mn-cs"/>
              </a:rPr>
              <a:t>Blocks of information</a:t>
            </a:r>
          </a:p>
          <a:p>
            <a:pPr marL="1485900" marR="0" lvl="2" indent="-457200" algn="l" defTabSz="914400" rtl="0" eaLnBrk="1" fontAlgn="auto" latinLnBrk="0" hangingPunct="1">
              <a:lnSpc>
                <a:spcPct val="150000"/>
              </a:lnSpc>
              <a:spcBef>
                <a:spcPts val="600"/>
              </a:spcBef>
              <a:spcAft>
                <a:spcPts val="0"/>
              </a:spcAft>
              <a:buClr>
                <a:srgbClr val="9BAFB5"/>
              </a:buClr>
              <a:buSzPct val="98000"/>
              <a:buFont typeface="+mj-lt"/>
              <a:buAutoNum type="alphaLcPeriod"/>
              <a:tabLst/>
              <a:defRPr/>
            </a:pPr>
            <a:r>
              <a:rPr kumimoji="0" lang="en-US" sz="2200" b="0" i="0" u="none" strike="noStrike" kern="1200" cap="none" spc="0" normalizeH="0" baseline="0" noProof="0" dirty="0">
                <a:ln>
                  <a:noFill/>
                </a:ln>
                <a:solidFill>
                  <a:srgbClr val="FFFFFF"/>
                </a:solidFill>
                <a:effectLst/>
                <a:uLnTx/>
                <a:uFillTx/>
                <a:latin typeface="Calibri"/>
                <a:ea typeface="+mn-ea"/>
                <a:cs typeface="+mn-cs"/>
              </a:rPr>
              <a:t>Metadata Template</a:t>
            </a:r>
          </a:p>
          <a:p>
            <a:pPr marL="1485900" marR="0" lvl="2" indent="-457200" algn="l" defTabSz="914400" rtl="0" eaLnBrk="1" fontAlgn="auto" latinLnBrk="0" hangingPunct="1">
              <a:lnSpc>
                <a:spcPct val="150000"/>
              </a:lnSpc>
              <a:spcBef>
                <a:spcPts val="600"/>
              </a:spcBef>
              <a:spcAft>
                <a:spcPts val="0"/>
              </a:spcAft>
              <a:buClr>
                <a:srgbClr val="9BAFB5"/>
              </a:buClr>
              <a:buSzPct val="98000"/>
              <a:buFont typeface="+mj-lt"/>
              <a:buAutoNum type="alphaLcPeriod"/>
              <a:tabLst/>
              <a:defRPr/>
            </a:pPr>
            <a:r>
              <a:rPr kumimoji="0" lang="en-US" sz="2200" b="0" i="0" u="none" strike="noStrike" kern="1200" cap="none" spc="0" normalizeH="0" baseline="0" noProof="0" dirty="0">
                <a:ln>
                  <a:noFill/>
                </a:ln>
                <a:solidFill>
                  <a:srgbClr val="FFFFFF"/>
                </a:solidFill>
                <a:effectLst/>
                <a:uLnTx/>
                <a:uFillTx/>
                <a:latin typeface="Calibri"/>
                <a:ea typeface="+mn-ea"/>
                <a:cs typeface="+mn-cs"/>
              </a:rPr>
              <a:t>Videos</a:t>
            </a:r>
          </a:p>
          <a:p>
            <a:pPr marL="1485900" marR="0" lvl="2" indent="-457200" algn="l" defTabSz="914400" rtl="0" eaLnBrk="1" fontAlgn="auto" latinLnBrk="0" hangingPunct="1">
              <a:lnSpc>
                <a:spcPct val="150000"/>
              </a:lnSpc>
              <a:spcBef>
                <a:spcPts val="600"/>
              </a:spcBef>
              <a:spcAft>
                <a:spcPts val="0"/>
              </a:spcAft>
              <a:buClr>
                <a:srgbClr val="9BAFB5"/>
              </a:buClr>
              <a:buSzPct val="98000"/>
              <a:buFont typeface="+mj-lt"/>
              <a:buAutoNum type="alphaLcPeriod"/>
              <a:tabLst/>
              <a:defRPr/>
            </a:pPr>
            <a:r>
              <a:rPr kumimoji="0" lang="en-US" sz="2200" b="0" i="0" u="none" strike="noStrike" kern="1200" cap="none" spc="0" normalizeH="0" baseline="0" noProof="0" dirty="0">
                <a:ln>
                  <a:noFill/>
                </a:ln>
                <a:solidFill>
                  <a:srgbClr val="FFFFFF"/>
                </a:solidFill>
                <a:effectLst/>
                <a:uLnTx/>
                <a:uFillTx/>
                <a:latin typeface="Calibri"/>
                <a:ea typeface="+mn-ea"/>
                <a:cs typeface="+mn-cs"/>
              </a:rPr>
              <a:t>Original Scans</a:t>
            </a:r>
          </a:p>
          <a:p>
            <a:pPr marL="1028700" marR="0" lvl="1" indent="-457200" algn="l" defTabSz="914400" rtl="0" eaLnBrk="1" fontAlgn="auto" latinLnBrk="0" hangingPunct="1">
              <a:lnSpc>
                <a:spcPct val="150000"/>
              </a:lnSpc>
              <a:spcBef>
                <a:spcPts val="600"/>
              </a:spcBef>
              <a:spcAft>
                <a:spcPts val="0"/>
              </a:spcAft>
              <a:buClr>
                <a:srgbClr val="9BAFB5"/>
              </a:buClr>
              <a:buSzPct val="98000"/>
              <a:buFont typeface="+mj-lt"/>
              <a:buAutoNum type="alphaLcPeriod"/>
              <a:tabLst/>
              <a:defRPr/>
            </a:pPr>
            <a:r>
              <a:rPr kumimoji="0" lang="en-US" sz="2200" b="0" i="0" u="none" strike="noStrike" kern="1200" cap="none" spc="0" normalizeH="0" baseline="0" noProof="0" dirty="0">
                <a:ln>
                  <a:noFill/>
                </a:ln>
                <a:solidFill>
                  <a:srgbClr val="FFFFFF"/>
                </a:solidFill>
                <a:effectLst/>
                <a:uLnTx/>
                <a:uFillTx/>
                <a:latin typeface="Calibri"/>
                <a:ea typeface="+mn-ea"/>
                <a:cs typeface="+mn-cs"/>
              </a:rPr>
              <a:t>Completed work (QA)</a:t>
            </a:r>
          </a:p>
          <a:p>
            <a:pPr marL="457200" marR="0" lvl="0" indent="-342900" algn="l" defTabSz="914400" rtl="0" eaLnBrk="1" fontAlgn="auto" latinLnBrk="0" hangingPunct="1">
              <a:lnSpc>
                <a:spcPct val="150000"/>
              </a:lnSpc>
              <a:spcBef>
                <a:spcPts val="600"/>
              </a:spcBef>
              <a:spcAft>
                <a:spcPts val="0"/>
              </a:spcAft>
              <a:buClr>
                <a:srgbClr val="9BAFB5"/>
              </a:buClr>
              <a:buSzPct val="98000"/>
              <a:buFont typeface="+mj-lt"/>
              <a:buAutoNum type="arabicPeriod"/>
              <a:tabLst/>
              <a:defRPr/>
            </a:pPr>
            <a:r>
              <a:rPr kumimoji="0" lang="en-US" sz="2200" b="0" i="0" u="none" strike="noStrike" kern="1200" cap="none" spc="0" normalizeH="0" baseline="0" noProof="0" dirty="0">
                <a:ln>
                  <a:noFill/>
                </a:ln>
                <a:solidFill>
                  <a:srgbClr val="FFFFFF"/>
                </a:solidFill>
                <a:effectLst/>
                <a:uLnTx/>
                <a:uFillTx/>
                <a:latin typeface="Calibri"/>
                <a:ea typeface="+mn-ea"/>
                <a:cs typeface="+mn-cs"/>
              </a:rPr>
              <a:t>Automation – QA - Assignment</a:t>
            </a:r>
          </a:p>
        </p:txBody>
      </p:sp>
      <p:pic>
        <p:nvPicPr>
          <p:cNvPr id="3" name="Picture 2" descr="A screenshot of a computer&#10;&#10;Description automatically generated">
            <a:extLst>
              <a:ext uri="{FF2B5EF4-FFF2-40B4-BE49-F238E27FC236}">
                <a16:creationId xmlns:a16="http://schemas.microsoft.com/office/drawing/2014/main" id="{1F03ABDC-24D3-1E71-EAEB-A1212E113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08" y="381117"/>
            <a:ext cx="5636029" cy="61874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43012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3">
            <a:extLst>
              <a:ext uri="{FF2B5EF4-FFF2-40B4-BE49-F238E27FC236}">
                <a16:creationId xmlns:a16="http://schemas.microsoft.com/office/drawing/2014/main" id="{EA3CC36C-210F-452E-B0C6-CAE94609D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4900"/>
            <a:ext cx="12192000" cy="19431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useBgFill="1">
        <p:nvSpPr>
          <p:cNvPr id="31" name="Rectangle 25">
            <a:extLst>
              <a:ext uri="{FF2B5EF4-FFF2-40B4-BE49-F238E27FC236}">
                <a16:creationId xmlns:a16="http://schemas.microsoft.com/office/drawing/2014/main" id="{FD77E017-7BFF-4018-BF75-AF8C6DDF0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918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9" name="Title 1">
            <a:extLst>
              <a:ext uri="{FF2B5EF4-FFF2-40B4-BE49-F238E27FC236}">
                <a16:creationId xmlns:a16="http://schemas.microsoft.com/office/drawing/2014/main" id="{45D00773-C53D-2909-7387-83EC11BF8177}"/>
              </a:ext>
            </a:extLst>
          </p:cNvPr>
          <p:cNvSpPr>
            <a:spLocks noGrp="1"/>
          </p:cNvSpPr>
          <p:nvPr>
            <p:ph type="title"/>
          </p:nvPr>
        </p:nvSpPr>
        <p:spPr>
          <a:xfrm>
            <a:off x="2050588" y="5870026"/>
            <a:ext cx="7729728" cy="789428"/>
          </a:xfrm>
        </p:spPr>
        <p:txBody>
          <a:bodyPr>
            <a:normAutofit/>
          </a:bodyPr>
          <a:lstStyle/>
          <a:p>
            <a:r>
              <a:rPr lang="en-US" dirty="0"/>
              <a:t>Linear Reciprocity Workflow</a:t>
            </a:r>
          </a:p>
        </p:txBody>
      </p:sp>
      <p:sp>
        <p:nvSpPr>
          <p:cNvPr id="5" name="Rectangle 4">
            <a:extLst>
              <a:ext uri="{FF2B5EF4-FFF2-40B4-BE49-F238E27FC236}">
                <a16:creationId xmlns:a16="http://schemas.microsoft.com/office/drawing/2014/main" id="{9DA48E86-C680-5768-A1F6-D3CD0219CC1D}"/>
              </a:ext>
            </a:extLst>
          </p:cNvPr>
          <p:cNvSpPr/>
          <p:nvPr/>
        </p:nvSpPr>
        <p:spPr>
          <a:xfrm>
            <a:off x="0" y="20630"/>
            <a:ext cx="12192000" cy="5516104"/>
          </a:xfrm>
          <a:prstGeom prst="rect">
            <a:avLst/>
          </a:prstGeom>
          <a:solidFill>
            <a:schemeClr val="tx2">
              <a:lumMod val="75000"/>
            </a:schemeClr>
          </a:solidFill>
          <a:ln w="41275"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7" name="Arrow: Circular 16">
            <a:extLst>
              <a:ext uri="{FF2B5EF4-FFF2-40B4-BE49-F238E27FC236}">
                <a16:creationId xmlns:a16="http://schemas.microsoft.com/office/drawing/2014/main" id="{D502CB07-C6FE-E7BD-A5B2-B174F17D29BC}"/>
              </a:ext>
            </a:extLst>
          </p:cNvPr>
          <p:cNvSpPr/>
          <p:nvPr/>
        </p:nvSpPr>
        <p:spPr>
          <a:xfrm flipH="1">
            <a:off x="3747386" y="362380"/>
            <a:ext cx="2933967" cy="2428416"/>
          </a:xfrm>
          <a:prstGeom prst="circularArrow">
            <a:avLst>
              <a:gd name="adj1" fmla="val 3056"/>
              <a:gd name="adj2" fmla="val 1114935"/>
              <a:gd name="adj3" fmla="val 20455450"/>
              <a:gd name="adj4" fmla="val 19057870"/>
              <a:gd name="adj5" fmla="val 9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ill Sans MT"/>
              <a:ea typeface="+mn-ea"/>
              <a:cs typeface="+mn-cs"/>
            </a:endParaRPr>
          </a:p>
        </p:txBody>
      </p:sp>
      <p:sp>
        <p:nvSpPr>
          <p:cNvPr id="3" name="TextBox 2">
            <a:extLst>
              <a:ext uri="{FF2B5EF4-FFF2-40B4-BE49-F238E27FC236}">
                <a16:creationId xmlns:a16="http://schemas.microsoft.com/office/drawing/2014/main" id="{7992752C-D7D7-EC7B-842A-CF975B5D4F74}"/>
              </a:ext>
            </a:extLst>
          </p:cNvPr>
          <p:cNvSpPr txBox="1"/>
          <p:nvPr/>
        </p:nvSpPr>
        <p:spPr>
          <a:xfrm>
            <a:off x="4557254" y="575714"/>
            <a:ext cx="6305770" cy="646331"/>
          </a:xfrm>
          <a:prstGeom prst="rect">
            <a:avLst/>
          </a:prstGeom>
          <a:solidFill>
            <a:schemeClr val="accent2">
              <a:lumMod val="60000"/>
              <a:lumOff val="40000"/>
            </a:schemeClr>
          </a:solidFill>
          <a:ln>
            <a:solidFill>
              <a:schemeClr val="accent1">
                <a:lumMod val="20000"/>
                <a:lumOff val="80000"/>
              </a:schemeClr>
            </a:solidFill>
          </a:ln>
        </p:spPr>
        <p:txBody>
          <a:bodyPr wrap="square" rtlCol="0">
            <a:spAutoFit/>
          </a:bodyPr>
          <a:lstStyle/>
          <a:p>
            <a:pPr marL="0" marR="0" lvl="0" indent="0" algn="l" defTabSz="256032"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w="3175">
                  <a:noFill/>
                </a:ln>
                <a:solidFill>
                  <a:srgbClr val="000000"/>
                </a:solidFill>
                <a:effectLst/>
                <a:uLnTx/>
                <a:uFillTx/>
                <a:latin typeface="Calibri"/>
                <a:ea typeface="+mn-ea"/>
                <a:cs typeface="+mn-cs"/>
              </a:rPr>
              <a:t>Modularize and implement controls at the micro level to regulate and monitor individual components, processes, and interactions</a:t>
            </a:r>
          </a:p>
        </p:txBody>
      </p:sp>
      <p:sp>
        <p:nvSpPr>
          <p:cNvPr id="6" name="TextBox 5">
            <a:extLst>
              <a:ext uri="{FF2B5EF4-FFF2-40B4-BE49-F238E27FC236}">
                <a16:creationId xmlns:a16="http://schemas.microsoft.com/office/drawing/2014/main" id="{55037EBB-E419-CCE6-58C1-4511B060CBFE}"/>
              </a:ext>
            </a:extLst>
          </p:cNvPr>
          <p:cNvSpPr txBox="1"/>
          <p:nvPr/>
        </p:nvSpPr>
        <p:spPr>
          <a:xfrm>
            <a:off x="3289300" y="2221271"/>
            <a:ext cx="5613400" cy="43088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000000"/>
                </a:solidFill>
                <a:effectLst/>
                <a:uLnTx/>
                <a:uFillTx/>
                <a:latin typeface="Calibri"/>
                <a:ea typeface="+mn-ea"/>
                <a:cs typeface="+mn-cs"/>
              </a:rPr>
              <a:t>Standardization, normalization, identification</a:t>
            </a:r>
          </a:p>
        </p:txBody>
      </p:sp>
      <p:grpSp>
        <p:nvGrpSpPr>
          <p:cNvPr id="9" name="Group 8">
            <a:extLst>
              <a:ext uri="{FF2B5EF4-FFF2-40B4-BE49-F238E27FC236}">
                <a16:creationId xmlns:a16="http://schemas.microsoft.com/office/drawing/2014/main" id="{CCB6C0CE-D467-1B06-6E68-069C66A75B0A}"/>
              </a:ext>
            </a:extLst>
          </p:cNvPr>
          <p:cNvGrpSpPr/>
          <p:nvPr/>
        </p:nvGrpSpPr>
        <p:grpSpPr>
          <a:xfrm>
            <a:off x="1944496" y="1702954"/>
            <a:ext cx="8303007" cy="3071568"/>
            <a:chOff x="2573251" y="2110566"/>
            <a:chExt cx="7470371" cy="2779221"/>
          </a:xfrm>
        </p:grpSpPr>
        <p:pic>
          <p:nvPicPr>
            <p:cNvPr id="8" name="Picture 7" descr="A diagram of a system&#10;&#10;Description automatically generated">
              <a:extLst>
                <a:ext uri="{FF2B5EF4-FFF2-40B4-BE49-F238E27FC236}">
                  <a16:creationId xmlns:a16="http://schemas.microsoft.com/office/drawing/2014/main" id="{9FC6A4AA-C95F-29E7-85C2-55F71B44437C}"/>
                </a:ext>
              </a:extLst>
            </p:cNvPr>
            <p:cNvPicPr>
              <a:picLocks noChangeAspect="1"/>
            </p:cNvPicPr>
            <p:nvPr/>
          </p:nvPicPr>
          <p:blipFill rotWithShape="1">
            <a:blip r:embed="rId3">
              <a:extLst>
                <a:ext uri="{28A0092B-C50C-407E-A947-70E740481C1C}">
                  <a14:useLocalDpi xmlns:a14="http://schemas.microsoft.com/office/drawing/2010/main" val="0"/>
                </a:ext>
              </a:extLst>
            </a:blip>
            <a:srcRect t="18522"/>
            <a:stretch/>
          </p:blipFill>
          <p:spPr>
            <a:xfrm>
              <a:off x="2573251" y="2110566"/>
              <a:ext cx="7470371" cy="2779221"/>
            </a:xfrm>
            <a:prstGeom prst="rect">
              <a:avLst/>
            </a:prstGeom>
          </p:spPr>
        </p:pic>
        <p:sp>
          <p:nvSpPr>
            <p:cNvPr id="18" name="Flowchart: Connector 17">
              <a:extLst>
                <a:ext uri="{FF2B5EF4-FFF2-40B4-BE49-F238E27FC236}">
                  <a16:creationId xmlns:a16="http://schemas.microsoft.com/office/drawing/2014/main" id="{A87DED22-B062-D8A1-2EFF-555D6D011FD2}"/>
                </a:ext>
              </a:extLst>
            </p:cNvPr>
            <p:cNvSpPr/>
            <p:nvPr/>
          </p:nvSpPr>
          <p:spPr>
            <a:xfrm>
              <a:off x="3600805" y="2971517"/>
              <a:ext cx="704467" cy="725620"/>
            </a:xfrm>
            <a:prstGeom prst="flowChartConnector">
              <a:avLst/>
            </a:prstGeom>
            <a:solidFill>
              <a:srgbClr val="FFFF00">
                <a:alpha val="13000"/>
              </a:srgbClr>
            </a:solidFill>
            <a:ln w="44450" cmpd="dbl">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grpSp>
    </p:spTree>
    <p:extLst>
      <p:ext uri="{BB962C8B-B14F-4D97-AF65-F5344CB8AC3E}">
        <p14:creationId xmlns:p14="http://schemas.microsoft.com/office/powerpoint/2010/main" val="3434477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9" name="Rectangle 18">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643467" y="2681103"/>
            <a:ext cx="3363974" cy="1495794"/>
          </a:xfrm>
          <a:noFill/>
          <a:ln>
            <a:solidFill>
              <a:schemeClr val="bg1"/>
            </a:solidFill>
          </a:ln>
        </p:spPr>
        <p:txBody>
          <a:bodyPr vert="horz" wrap="square" lIns="182880" tIns="182880" rIns="182880" bIns="182880" rtlCol="0" anchor="ctr">
            <a:normAutofit/>
          </a:bodyPr>
          <a:lstStyle/>
          <a:p>
            <a:r>
              <a:rPr lang="en-US" sz="2600" dirty="0">
                <a:ln>
                  <a:solidFill>
                    <a:schemeClr val="accent1">
                      <a:lumMod val="20000"/>
                      <a:lumOff val="80000"/>
                    </a:schemeClr>
                  </a:solidFill>
                </a:ln>
                <a:solidFill>
                  <a:schemeClr val="bg1"/>
                </a:solidFill>
                <a:effectLst>
                  <a:outerShdw blurRad="38100" dist="38100" dir="2700000" algn="tl">
                    <a:srgbClr val="000000">
                      <a:alpha val="43137"/>
                    </a:srgbClr>
                  </a:outerShdw>
                </a:effectLst>
              </a:rPr>
              <a:t>standardization</a:t>
            </a:r>
          </a:p>
        </p:txBody>
      </p:sp>
      <p:graphicFrame>
        <p:nvGraphicFramePr>
          <p:cNvPr id="13" name="TextBox 10">
            <a:extLst>
              <a:ext uri="{FF2B5EF4-FFF2-40B4-BE49-F238E27FC236}">
                <a16:creationId xmlns:a16="http://schemas.microsoft.com/office/drawing/2014/main" id="{68DC6AD0-254A-D545-F7E3-37E5881D6F66}"/>
              </a:ext>
            </a:extLst>
          </p:cNvPr>
          <p:cNvGraphicFramePr/>
          <p:nvPr/>
        </p:nvGraphicFramePr>
        <p:xfrm>
          <a:off x="4749800" y="723899"/>
          <a:ext cx="7339419" cy="5506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71410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9" name="Rectangle 18">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643467" y="2681103"/>
            <a:ext cx="3363974" cy="1495794"/>
          </a:xfrm>
          <a:noFill/>
          <a:ln>
            <a:solidFill>
              <a:schemeClr val="bg1"/>
            </a:solidFill>
          </a:ln>
        </p:spPr>
        <p:txBody>
          <a:bodyPr vert="horz" wrap="square" lIns="182880" tIns="182880" rIns="182880" bIns="182880" rtlCol="0" anchor="ctr">
            <a:normAutofit/>
          </a:bodyPr>
          <a:lstStyle/>
          <a:p>
            <a:r>
              <a:rPr lang="en-US" sz="2600" dirty="0">
                <a:ln>
                  <a:solidFill>
                    <a:schemeClr val="accent1">
                      <a:lumMod val="20000"/>
                      <a:lumOff val="80000"/>
                    </a:schemeClr>
                  </a:solidFill>
                </a:ln>
                <a:solidFill>
                  <a:schemeClr val="bg1"/>
                </a:solidFill>
                <a:effectLst>
                  <a:outerShdw blurRad="38100" dist="38100" dir="2700000" algn="tl">
                    <a:srgbClr val="000000">
                      <a:alpha val="43137"/>
                    </a:srgbClr>
                  </a:outerShdw>
                </a:effectLst>
              </a:rPr>
              <a:t>normalization</a:t>
            </a:r>
          </a:p>
        </p:txBody>
      </p:sp>
      <p:graphicFrame>
        <p:nvGraphicFramePr>
          <p:cNvPr id="13" name="TextBox 10">
            <a:extLst>
              <a:ext uri="{FF2B5EF4-FFF2-40B4-BE49-F238E27FC236}">
                <a16:creationId xmlns:a16="http://schemas.microsoft.com/office/drawing/2014/main" id="{68DC6AD0-254A-D545-F7E3-37E5881D6F66}"/>
              </a:ext>
            </a:extLst>
          </p:cNvPr>
          <p:cNvGraphicFramePr/>
          <p:nvPr/>
        </p:nvGraphicFramePr>
        <p:xfrm>
          <a:off x="4890977" y="691117"/>
          <a:ext cx="7198242" cy="5539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4750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2282410" y="716864"/>
            <a:ext cx="7237604" cy="693192"/>
          </a:xfrm>
        </p:spPr>
        <p:txBody>
          <a:bodyPr>
            <a:normAutofit fontScale="90000"/>
          </a:bodyPr>
          <a:lstStyle/>
          <a:p>
            <a:r>
              <a:rPr lang="en-US" dirty="0"/>
              <a:t>About the Collection</a:t>
            </a:r>
          </a:p>
        </p:txBody>
      </p:sp>
      <p:sp>
        <p:nvSpPr>
          <p:cNvPr id="3" name="Content Placeholder 2">
            <a:extLst>
              <a:ext uri="{FF2B5EF4-FFF2-40B4-BE49-F238E27FC236}">
                <a16:creationId xmlns:a16="http://schemas.microsoft.com/office/drawing/2014/main" id="{41E0EC4E-B451-C292-2DF2-86FBFA6AA9BB}"/>
              </a:ext>
            </a:extLst>
          </p:cNvPr>
          <p:cNvSpPr>
            <a:spLocks noGrp="1"/>
          </p:cNvSpPr>
          <p:nvPr>
            <p:ph idx="1"/>
          </p:nvPr>
        </p:nvSpPr>
        <p:spPr>
          <a:xfrm>
            <a:off x="1439534" y="2565592"/>
            <a:ext cx="8711145" cy="2591443"/>
          </a:xfrm>
        </p:spPr>
        <p:txBody>
          <a:bodyPr>
            <a:noAutofit/>
          </a:bodyPr>
          <a:lstStyle/>
          <a:p>
            <a:pPr marL="0" indent="0" algn="ctr">
              <a:lnSpc>
                <a:spcPct val="150000"/>
              </a:lnSpc>
              <a:buNone/>
            </a:pPr>
            <a:r>
              <a:rPr lang="en-US" sz="2800" b="1" dirty="0"/>
              <a:t>Currently the Collection accounts for well over 120,000 political ads with thousands of un-accessioned items. </a:t>
            </a:r>
            <a:endParaRPr lang="en-US" sz="2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7345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9" name="Rectangle 18">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643467" y="2681103"/>
            <a:ext cx="3363974" cy="1495794"/>
          </a:xfrm>
          <a:noFill/>
          <a:ln>
            <a:solidFill>
              <a:schemeClr val="bg1"/>
            </a:solidFill>
          </a:ln>
        </p:spPr>
        <p:txBody>
          <a:bodyPr vert="horz" wrap="square" lIns="182880" tIns="182880" rIns="182880" bIns="182880" rtlCol="0" anchor="ctr">
            <a:normAutofit/>
          </a:bodyPr>
          <a:lstStyle/>
          <a:p>
            <a:r>
              <a:rPr lang="en-US" sz="2600" dirty="0">
                <a:solidFill>
                  <a:schemeClr val="accent1">
                    <a:lumMod val="20000"/>
                    <a:lumOff val="80000"/>
                  </a:schemeClr>
                </a:solidFill>
                <a:effectLst>
                  <a:outerShdw blurRad="38100" dist="38100" dir="2700000" algn="tl">
                    <a:srgbClr val="000000">
                      <a:alpha val="43137"/>
                    </a:srgbClr>
                  </a:outerShdw>
                </a:effectLst>
              </a:rPr>
              <a:t>component identification</a:t>
            </a:r>
          </a:p>
        </p:txBody>
      </p:sp>
      <p:pic>
        <p:nvPicPr>
          <p:cNvPr id="4" name="Picture 3" descr="A close-up of a spreadsheet&#10;&#10;Description automatically generated">
            <a:extLst>
              <a:ext uri="{FF2B5EF4-FFF2-40B4-BE49-F238E27FC236}">
                <a16:creationId xmlns:a16="http://schemas.microsoft.com/office/drawing/2014/main" id="{C5D42F5C-E4DD-B6D6-E06B-CDFDE571364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4918363" y="771698"/>
            <a:ext cx="7176655" cy="53146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06487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6733049" y="2386744"/>
            <a:ext cx="4654277" cy="1645920"/>
          </a:xfrm>
        </p:spPr>
        <p:txBody>
          <a:bodyPr vert="horz" lIns="274320" tIns="182880" rIns="274320" bIns="182880" rtlCol="0" anchor="ctr" anchorCtr="1">
            <a:normAutofit/>
          </a:bodyPr>
          <a:lstStyle/>
          <a:p>
            <a:r>
              <a:rPr lang="en-US" sz="3200" b="1" dirty="0">
                <a:ln w="3175" cap="rnd">
                  <a:solidFill>
                    <a:srgbClr val="FFC000">
                      <a:alpha val="75000"/>
                    </a:srgbClr>
                  </a:solidFill>
                </a:ln>
              </a:rPr>
              <a:t>NEW </a:t>
            </a:r>
            <a:r>
              <a:rPr lang="en-US" sz="3200" dirty="0">
                <a:ln w="3175" cap="rnd">
                  <a:solidFill>
                    <a:srgbClr val="FFC000">
                      <a:alpha val="75000"/>
                    </a:srgbClr>
                  </a:solidFill>
                </a:ln>
              </a:rPr>
              <a:t>component identification</a:t>
            </a:r>
          </a:p>
        </p:txBody>
      </p:sp>
      <p:sp>
        <p:nvSpPr>
          <p:cNvPr id="3" name="Rectangle 2">
            <a:extLst>
              <a:ext uri="{FF2B5EF4-FFF2-40B4-BE49-F238E27FC236}">
                <a16:creationId xmlns:a16="http://schemas.microsoft.com/office/drawing/2014/main" id="{FED27F75-877E-39F1-22D0-32658C6E670E}"/>
              </a:ext>
            </a:extLst>
          </p:cNvPr>
          <p:cNvSpPr/>
          <p:nvPr/>
        </p:nvSpPr>
        <p:spPr>
          <a:xfrm>
            <a:off x="193964" y="258618"/>
            <a:ext cx="6068291" cy="6391564"/>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ar code with black text&#10;&#10;Description automatically generated">
            <a:extLst>
              <a:ext uri="{FF2B5EF4-FFF2-40B4-BE49-F238E27FC236}">
                <a16:creationId xmlns:a16="http://schemas.microsoft.com/office/drawing/2014/main" id="{CF195000-7C15-8AEA-38D4-1C2418B02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2696" y="1751214"/>
            <a:ext cx="3355571" cy="3355571"/>
          </a:xfrm>
          <a:prstGeom prst="rect">
            <a:avLst/>
          </a:prstGeom>
          <a:ln w="88900" cap="sq" cmpd="thickThin">
            <a:solidFill>
              <a:schemeClr val="tx1">
                <a:lumMod val="50000"/>
                <a:lumOff val="50000"/>
              </a:schemeClr>
            </a:solidFill>
            <a:prstDash val="solid"/>
            <a:miter lim="800000"/>
          </a:ln>
          <a:effectLst>
            <a:innerShdw blurRad="76200">
              <a:schemeClr val="bg1">
                <a:lumMod val="65000"/>
              </a:schemeClr>
            </a:innerShdw>
          </a:effectLst>
        </p:spPr>
      </p:pic>
    </p:spTree>
    <p:extLst>
      <p:ext uri="{BB962C8B-B14F-4D97-AF65-F5344CB8AC3E}">
        <p14:creationId xmlns:p14="http://schemas.microsoft.com/office/powerpoint/2010/main" val="3234785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2477197" y="633151"/>
            <a:ext cx="7237604" cy="693192"/>
          </a:xfrm>
        </p:spPr>
        <p:txBody>
          <a:bodyPr>
            <a:normAutofit fontScale="90000"/>
          </a:bodyPr>
          <a:lstStyle/>
          <a:p>
            <a:r>
              <a:rPr lang="en-US" dirty="0"/>
              <a:t>Quick update of workflow</a:t>
            </a:r>
          </a:p>
        </p:txBody>
      </p:sp>
      <p:pic>
        <p:nvPicPr>
          <p:cNvPr id="4" name="Picture 3" descr="A diagram of a diagram&#10;&#10;Description automatically generated">
            <a:extLst>
              <a:ext uri="{FF2B5EF4-FFF2-40B4-BE49-F238E27FC236}">
                <a16:creationId xmlns:a16="http://schemas.microsoft.com/office/drawing/2014/main" id="{3DB131D0-88C9-5A99-6C0F-4C8D52AEFB5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732391" y="1730434"/>
            <a:ext cx="10859193" cy="449441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761604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AD85578-1E4B-4014-9D52-E7689475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2">
              <a:alpha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AFB5"/>
              </a:solidFill>
              <a:effectLst/>
              <a:uLnTx/>
              <a:uFillTx/>
              <a:latin typeface="Gill Sans MT"/>
              <a:ea typeface="+mn-ea"/>
              <a:cs typeface="+mn-cs"/>
            </a:endParaRPr>
          </a:p>
        </p:txBody>
      </p:sp>
      <p:sp>
        <p:nvSpPr>
          <p:cNvPr id="18" name="Rectangle 17">
            <a:extLst>
              <a:ext uri="{FF2B5EF4-FFF2-40B4-BE49-F238E27FC236}">
                <a16:creationId xmlns:a16="http://schemas.microsoft.com/office/drawing/2014/main" id="{48550B3F-9390-4CA1-B3C8-91529289D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3" name="Rectangle 2">
            <a:extLst>
              <a:ext uri="{FF2B5EF4-FFF2-40B4-BE49-F238E27FC236}">
                <a16:creationId xmlns:a16="http://schemas.microsoft.com/office/drawing/2014/main" id="{AA251CDD-0A95-E303-0680-993A76E8187F}"/>
              </a:ext>
            </a:extLst>
          </p:cNvPr>
          <p:cNvSpPr/>
          <p:nvPr/>
        </p:nvSpPr>
        <p:spPr>
          <a:xfrm>
            <a:off x="4368800" y="0"/>
            <a:ext cx="2007945"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1" name="TextBox 10">
            <a:extLst>
              <a:ext uri="{FF2B5EF4-FFF2-40B4-BE49-F238E27FC236}">
                <a16:creationId xmlns:a16="http://schemas.microsoft.com/office/drawing/2014/main" id="{33C1C408-F28C-ED12-671B-2506E38019B7}"/>
              </a:ext>
            </a:extLst>
          </p:cNvPr>
          <p:cNvSpPr txBox="1"/>
          <p:nvPr/>
        </p:nvSpPr>
        <p:spPr>
          <a:xfrm>
            <a:off x="4722963" y="762000"/>
            <a:ext cx="7151536" cy="5410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90000"/>
              </a:lnSpc>
              <a:spcBef>
                <a:spcPts val="1000"/>
              </a:spcBef>
              <a:spcAft>
                <a:spcPts val="0"/>
              </a:spcAft>
              <a:buClr>
                <a:srgbClr val="9BAFB5"/>
              </a:buClr>
              <a:buSzTx/>
              <a:buFontTx/>
              <a:buNone/>
              <a:tabLst/>
              <a:defRPr/>
            </a:pPr>
            <a:r>
              <a:rPr kumimoji="0" lang="en-US" sz="2400" b="1" i="0" u="none" strike="noStrike" kern="1200" cap="none" spc="0" normalizeH="0" baseline="0" noProof="0" dirty="0">
                <a:ln>
                  <a:noFill/>
                </a:ln>
                <a:solidFill>
                  <a:srgbClr val="000000">
                    <a:lumMod val="85000"/>
                    <a:lumOff val="15000"/>
                  </a:srgbClr>
                </a:solidFill>
                <a:effectLst/>
                <a:uLnTx/>
                <a:uFillTx/>
                <a:latin typeface="Calibri"/>
                <a:ea typeface="+mn-ea"/>
                <a:cs typeface="+mn-cs"/>
              </a:rPr>
              <a:t>Sample Student Access </a:t>
            </a:r>
            <a:r>
              <a:rPr lang="en-US" sz="2400" b="1" dirty="0">
                <a:solidFill>
                  <a:srgbClr val="000000">
                    <a:lumMod val="85000"/>
                    <a:lumOff val="15000"/>
                  </a:srgbClr>
                </a:solidFill>
                <a:latin typeface="Calibri"/>
              </a:rPr>
              <a:t>‘Groups A-B’ </a:t>
            </a:r>
            <a:r>
              <a:rPr kumimoji="0" lang="en-US" sz="2400" b="1" i="0" u="none" strike="noStrike" kern="1200" cap="none" spc="0" normalizeH="0" baseline="0" noProof="0" dirty="0">
                <a:ln>
                  <a:noFill/>
                </a:ln>
                <a:solidFill>
                  <a:srgbClr val="000000">
                    <a:lumMod val="85000"/>
                    <a:lumOff val="15000"/>
                  </a:srgbClr>
                </a:solidFill>
                <a:effectLst/>
                <a:uLnTx/>
                <a:uFillTx/>
                <a:latin typeface="Calibri"/>
                <a:ea typeface="+mn-ea"/>
                <a:cs typeface="+mn-cs"/>
              </a:rPr>
              <a:t>Processes:</a:t>
            </a: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85000"/>
                    <a:lumOff val="15000"/>
                  </a:srgbClr>
                </a:solidFill>
                <a:effectLst/>
                <a:uLnTx/>
                <a:uFillTx/>
                <a:latin typeface="Calibri"/>
                <a:ea typeface="+mn-ea"/>
                <a:cs typeface="+mn-cs"/>
              </a:rPr>
              <a:t>Sort sheet by LAST NAME – FIRST NAME (workflow specific) </a:t>
            </a: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85000"/>
                    <a:lumOff val="15000"/>
                  </a:srgbClr>
                </a:solidFill>
                <a:effectLst/>
                <a:uLnTx/>
                <a:uFillTx/>
                <a:latin typeface="Calibri"/>
                <a:ea typeface="+mn-ea"/>
                <a:cs typeface="+mn-cs"/>
              </a:rPr>
              <a:t>Implement </a:t>
            </a:r>
            <a:r>
              <a:rPr kumimoji="0" lang="en-US" sz="1800" b="0" i="0" u="none" strike="noStrike" kern="1200" cap="none" spc="0" normalizeH="0" baseline="0" noProof="0" dirty="0">
                <a:ln>
                  <a:noFill/>
                </a:ln>
                <a:solidFill>
                  <a:srgbClr val="000000">
                    <a:lumMod val="85000"/>
                    <a:lumOff val="15000"/>
                  </a:srgbClr>
                </a:solidFill>
                <a:effectLst/>
                <a:uLnTx/>
                <a:uFillTx/>
                <a:latin typeface="Calibri"/>
                <a:ea typeface="+mn-ea"/>
                <a:cs typeface="+mn-cs"/>
                <a:hlinkClick r:id="rId3"/>
              </a:rPr>
              <a:t>controlled standardization script</a:t>
            </a:r>
            <a:r>
              <a:rPr kumimoji="0" lang="en-US" sz="1800" b="0" i="0" u="none" strike="noStrike" kern="1200" cap="none" spc="0" normalizeH="0" baseline="0" noProof="0" dirty="0">
                <a:ln>
                  <a:noFill/>
                </a:ln>
                <a:solidFill>
                  <a:srgbClr val="000000">
                    <a:lumMod val="85000"/>
                    <a:lumOff val="15000"/>
                  </a:srgbClr>
                </a:solidFill>
                <a:effectLst/>
                <a:uLnTx/>
                <a:uFillTx/>
                <a:latin typeface="Calibri"/>
                <a:ea typeface="+mn-ea"/>
                <a:cs typeface="+mn-cs"/>
              </a:rPr>
              <a:t> to standardize irregularities  must be 80% confidence to edit)</a:t>
            </a:r>
          </a:p>
          <a:p>
            <a:pPr marL="800100" marR="0" lvl="1" indent="-285750" algn="l" defTabSz="914400" rtl="0" eaLnBrk="1" fontAlgn="auto" latinLnBrk="0" hangingPunct="1">
              <a:lnSpc>
                <a:spcPct val="90000"/>
              </a:lnSpc>
              <a:spcAft>
                <a:spcPts val="0"/>
              </a:spcAft>
              <a:buClr>
                <a:srgbClr val="9BAFB5"/>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85000"/>
                    <a:lumOff val="15000"/>
                  </a:srgbClr>
                </a:solidFill>
                <a:effectLst/>
                <a:uLnTx/>
                <a:uFillTx/>
                <a:latin typeface="Calibri"/>
                <a:ea typeface="+mn-ea"/>
                <a:cs typeface="+mn-cs"/>
              </a:rPr>
              <a:t>Names and nicknames vary for the candidate</a:t>
            </a:r>
          </a:p>
          <a:p>
            <a:pPr marL="800100" marR="0" lvl="1" indent="-285750" algn="l" defTabSz="914400" rtl="0" eaLnBrk="1" fontAlgn="auto" latinLnBrk="0" hangingPunct="1">
              <a:lnSpc>
                <a:spcPct val="90000"/>
              </a:lnSpc>
              <a:spcAft>
                <a:spcPts val="0"/>
              </a:spcAft>
              <a:buClr>
                <a:srgbClr val="9BAFB5"/>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85000"/>
                    <a:lumOff val="15000"/>
                  </a:srgbClr>
                </a:solidFill>
                <a:effectLst/>
                <a:uLnTx/>
                <a:uFillTx/>
                <a:latin typeface="Calibri"/>
                <a:ea typeface="+mn-ea"/>
                <a:cs typeface="+mn-cs"/>
              </a:rPr>
              <a:t>ICPSR numbers may vary for the candidate </a:t>
            </a:r>
          </a:p>
          <a:p>
            <a:pPr marL="800100" marR="0" lvl="1" indent="-285750" algn="l" defTabSz="914400" rtl="0" eaLnBrk="1" fontAlgn="auto" latinLnBrk="0" hangingPunct="1">
              <a:lnSpc>
                <a:spcPct val="90000"/>
              </a:lnSpc>
              <a:spcAft>
                <a:spcPts val="0"/>
              </a:spcAft>
              <a:buClr>
                <a:srgbClr val="9BAFB5"/>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85000"/>
                    <a:lumOff val="15000"/>
                  </a:srgbClr>
                </a:solidFill>
                <a:effectLst/>
                <a:uLnTx/>
                <a:uFillTx/>
                <a:latin typeface="Calibri"/>
                <a:ea typeface="+mn-ea"/>
                <a:cs typeface="+mn-cs"/>
              </a:rPr>
              <a:t>States may vary for the candidate</a:t>
            </a:r>
          </a:p>
          <a:p>
            <a:pPr marL="800100" marR="0" lvl="1" indent="-285750" algn="l" defTabSz="914400" rtl="0" eaLnBrk="1" fontAlgn="auto" latinLnBrk="0" hangingPunct="1">
              <a:lnSpc>
                <a:spcPct val="90000"/>
              </a:lnSpc>
              <a:spcAft>
                <a:spcPts val="0"/>
              </a:spcAft>
              <a:buClr>
                <a:srgbClr val="9BAFB5"/>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85000"/>
                    <a:lumOff val="15000"/>
                  </a:srgbClr>
                </a:solidFill>
                <a:effectLst/>
                <a:uLnTx/>
                <a:uFillTx/>
                <a:latin typeface="Calibri"/>
                <a:ea typeface="+mn-ea"/>
                <a:cs typeface="+mn-cs"/>
              </a:rPr>
              <a:t>Parties may vary for the candidate</a:t>
            </a: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85000"/>
                    <a:lumOff val="15000"/>
                  </a:srgbClr>
                </a:solidFill>
                <a:effectLst/>
                <a:uLnTx/>
                <a:uFillTx/>
                <a:latin typeface="Calibri"/>
                <a:ea typeface="+mn-ea"/>
                <a:cs typeface="+mn-cs"/>
              </a:rPr>
              <a:t>Review terms or strings corrected and add extracted text to ‘control sheet-text’.</a:t>
            </a: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85000"/>
                    <a:lumOff val="15000"/>
                  </a:srgbClr>
                </a:solidFill>
                <a:effectLst/>
                <a:uLnTx/>
                <a:uFillTx/>
                <a:latin typeface="Calibri"/>
                <a:ea typeface="+mn-ea"/>
                <a:cs typeface="+mn-cs"/>
              </a:rPr>
              <a:t>Implement </a:t>
            </a:r>
            <a:r>
              <a:rPr kumimoji="0" lang="en-US" sz="1800" b="0" i="0" u="none" strike="noStrike" kern="1200" cap="none" spc="0" normalizeH="0" baseline="0" noProof="0" dirty="0">
                <a:ln>
                  <a:noFill/>
                </a:ln>
                <a:solidFill>
                  <a:srgbClr val="000000">
                    <a:lumMod val="85000"/>
                    <a:lumOff val="15000"/>
                  </a:srgbClr>
                </a:solidFill>
                <a:effectLst/>
                <a:uLnTx/>
                <a:uFillTx/>
                <a:latin typeface="Calibri"/>
                <a:ea typeface="+mn-ea"/>
                <a:cs typeface="+mn-cs"/>
                <a:hlinkClick r:id="rId3"/>
              </a:rPr>
              <a:t>controlled abbreviations script </a:t>
            </a:r>
            <a:r>
              <a:rPr kumimoji="0" lang="en-US" sz="1800" b="0" i="0" u="none" strike="noStrike" kern="1200" cap="none" spc="0" normalizeH="0" baseline="0" noProof="0" dirty="0">
                <a:ln>
                  <a:noFill/>
                </a:ln>
                <a:solidFill>
                  <a:srgbClr val="000000">
                    <a:lumMod val="85000"/>
                    <a:lumOff val="15000"/>
                  </a:srgbClr>
                </a:solidFill>
                <a:effectLst/>
                <a:uLnTx/>
                <a:uFillTx/>
                <a:latin typeface="Calibri"/>
                <a:ea typeface="+mn-ea"/>
                <a:cs typeface="+mn-cs"/>
              </a:rPr>
              <a:t>to standardize all acronyms, short-hand, jargon. Add extracted/corrected text to ‘control sheet-tab abbr.)</a:t>
            </a: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85000"/>
                    <a:lumOff val="15000"/>
                  </a:srgbClr>
                </a:solidFill>
                <a:effectLst/>
                <a:uLnTx/>
                <a:uFillTx/>
                <a:latin typeface="Calibri"/>
                <a:ea typeface="+mn-ea"/>
                <a:cs typeface="+mn-cs"/>
              </a:rPr>
              <a:t>Implement </a:t>
            </a:r>
            <a:r>
              <a:rPr kumimoji="0" lang="en-US" sz="1800" b="0" i="0" u="none" strike="noStrike" kern="1200" cap="none" spc="0" normalizeH="0" baseline="0" noProof="0" dirty="0">
                <a:ln>
                  <a:noFill/>
                </a:ln>
                <a:solidFill>
                  <a:srgbClr val="000000">
                    <a:lumMod val="85000"/>
                    <a:lumOff val="15000"/>
                  </a:srgbClr>
                </a:solidFill>
                <a:effectLst/>
                <a:uLnTx/>
                <a:uFillTx/>
                <a:latin typeface="Calibri"/>
                <a:ea typeface="+mn-ea"/>
                <a:cs typeface="+mn-cs"/>
                <a:hlinkClick r:id="rId3"/>
              </a:rPr>
              <a:t>error-A_B-1 script </a:t>
            </a:r>
            <a:r>
              <a:rPr kumimoji="0" lang="en-US" sz="1800" b="0" i="0" u="none" strike="noStrike" kern="1200" cap="none" spc="0" normalizeH="0" baseline="0" noProof="0" dirty="0">
                <a:ln>
                  <a:noFill/>
                </a:ln>
                <a:solidFill>
                  <a:srgbClr val="000000">
                    <a:lumMod val="85000"/>
                    <a:lumOff val="15000"/>
                  </a:srgbClr>
                </a:solidFill>
                <a:effectLst/>
                <a:uLnTx/>
                <a:uFillTx/>
                <a:latin typeface="Calibri"/>
                <a:ea typeface="+mn-ea"/>
                <a:cs typeface="+mn-cs"/>
              </a:rPr>
              <a:t>(this will export a report with highlighted ‘suggestions, alerts’ for human review.</a:t>
            </a: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85000"/>
                    <a:lumOff val="15000"/>
                  </a:srgbClr>
                </a:solidFill>
                <a:effectLst/>
                <a:uLnTx/>
                <a:uFillTx/>
                <a:latin typeface="Calibri"/>
                <a:ea typeface="+mn-ea"/>
                <a:cs typeface="+mn-cs"/>
              </a:rPr>
              <a:t>Clear duplicates from master lists and amend (add parties, states, ICPSR numbers, etc…)</a:t>
            </a: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85000"/>
                    <a:lumOff val="15000"/>
                  </a:srgbClr>
                </a:solidFill>
                <a:effectLst/>
                <a:uLnTx/>
                <a:uFillTx/>
                <a:latin typeface="Calibri"/>
                <a:ea typeface="+mn-ea"/>
                <a:cs typeface="+mn-cs"/>
              </a:rPr>
              <a:t>Backup files </a:t>
            </a:r>
          </a:p>
        </p:txBody>
      </p:sp>
      <p:sp>
        <p:nvSpPr>
          <p:cNvPr id="4" name="Rectangle 3">
            <a:extLst>
              <a:ext uri="{FF2B5EF4-FFF2-40B4-BE49-F238E27FC236}">
                <a16:creationId xmlns:a16="http://schemas.microsoft.com/office/drawing/2014/main" id="{4E150972-C02C-2602-8A53-D75458B31B90}"/>
              </a:ext>
            </a:extLst>
          </p:cNvPr>
          <p:cNvSpPr/>
          <p:nvPr/>
        </p:nvSpPr>
        <p:spPr>
          <a:xfrm>
            <a:off x="558800" y="0"/>
            <a:ext cx="3810000" cy="685800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1084493" y="2025038"/>
            <a:ext cx="2758614" cy="2369162"/>
          </a:xfrm>
          <a:noFill/>
          <a:ln>
            <a:solidFill>
              <a:schemeClr val="bg1"/>
            </a:solidFill>
          </a:ln>
        </p:spPr>
        <p:txBody>
          <a:bodyPr vert="horz" lIns="182880" tIns="182880" rIns="182880" bIns="182880" rtlCol="0" anchor="ctr">
            <a:normAutofit/>
          </a:bodyPr>
          <a:lstStyle/>
          <a:p>
            <a:r>
              <a:rPr lang="en-US" sz="3600" kern="1200" cap="all" spc="200" baseline="0" dirty="0">
                <a:ln>
                  <a:solidFill>
                    <a:schemeClr val="accent1">
                      <a:lumMod val="20000"/>
                      <a:lumOff val="80000"/>
                    </a:schemeClr>
                  </a:solidFill>
                </a:ln>
                <a:solidFill>
                  <a:schemeClr val="bg1"/>
                </a:solidFill>
                <a:latin typeface="+mj-lt"/>
                <a:ea typeface="+mj-ea"/>
                <a:cs typeface="+mj-cs"/>
              </a:rPr>
              <a:t>Into action</a:t>
            </a:r>
          </a:p>
        </p:txBody>
      </p:sp>
    </p:spTree>
    <p:extLst>
      <p:ext uri="{BB962C8B-B14F-4D97-AF65-F5344CB8AC3E}">
        <p14:creationId xmlns:p14="http://schemas.microsoft.com/office/powerpoint/2010/main" val="637587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AD85578-1E4B-4014-9D52-E7689475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2">
              <a:alpha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AFB5"/>
              </a:solidFill>
              <a:effectLst/>
              <a:uLnTx/>
              <a:uFillTx/>
              <a:latin typeface="Gill Sans MT"/>
              <a:ea typeface="+mn-ea"/>
              <a:cs typeface="+mn-cs"/>
            </a:endParaRPr>
          </a:p>
        </p:txBody>
      </p:sp>
      <p:sp>
        <p:nvSpPr>
          <p:cNvPr id="18" name="Rectangle 17">
            <a:extLst>
              <a:ext uri="{FF2B5EF4-FFF2-40B4-BE49-F238E27FC236}">
                <a16:creationId xmlns:a16="http://schemas.microsoft.com/office/drawing/2014/main" id="{48550B3F-9390-4CA1-B3C8-91529289D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3" name="Rectangle 2">
            <a:extLst>
              <a:ext uri="{FF2B5EF4-FFF2-40B4-BE49-F238E27FC236}">
                <a16:creationId xmlns:a16="http://schemas.microsoft.com/office/drawing/2014/main" id="{AA251CDD-0A95-E303-0680-993A76E8187F}"/>
              </a:ext>
            </a:extLst>
          </p:cNvPr>
          <p:cNvSpPr/>
          <p:nvPr/>
        </p:nvSpPr>
        <p:spPr>
          <a:xfrm>
            <a:off x="4368800" y="0"/>
            <a:ext cx="2007945"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1" name="TextBox 10">
            <a:extLst>
              <a:ext uri="{FF2B5EF4-FFF2-40B4-BE49-F238E27FC236}">
                <a16:creationId xmlns:a16="http://schemas.microsoft.com/office/drawing/2014/main" id="{33C1C408-F28C-ED12-671B-2506E38019B7}"/>
              </a:ext>
            </a:extLst>
          </p:cNvPr>
          <p:cNvSpPr txBox="1"/>
          <p:nvPr/>
        </p:nvSpPr>
        <p:spPr>
          <a:xfrm>
            <a:off x="4722963" y="762000"/>
            <a:ext cx="7151536" cy="5410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90000"/>
              </a:lnSpc>
              <a:spcBef>
                <a:spcPts val="1000"/>
              </a:spcBef>
              <a:spcAft>
                <a:spcPts val="0"/>
              </a:spcAft>
              <a:buClr>
                <a:srgbClr val="9BAFB5"/>
              </a:buClr>
              <a:buSzTx/>
              <a:buFontTx/>
              <a:buNone/>
              <a:tabLst/>
              <a:defRPr/>
            </a:pPr>
            <a:r>
              <a:rPr kumimoji="0" lang="en-US" sz="2400" b="1" i="0" u="none" strike="noStrike" kern="1200" cap="none" spc="0" normalizeH="0" baseline="0" noProof="0" dirty="0">
                <a:ln>
                  <a:noFill/>
                </a:ln>
                <a:solidFill>
                  <a:srgbClr val="000000">
                    <a:lumMod val="85000"/>
                    <a:lumOff val="15000"/>
                  </a:srgbClr>
                </a:solidFill>
                <a:effectLst/>
                <a:uLnTx/>
                <a:uFillTx/>
                <a:latin typeface="Calibri"/>
                <a:ea typeface="+mn-ea"/>
                <a:cs typeface="+mn-cs"/>
              </a:rPr>
              <a:t>Sample Student Access </a:t>
            </a:r>
            <a:r>
              <a:rPr lang="en-US" sz="2400" b="1" dirty="0">
                <a:solidFill>
                  <a:srgbClr val="000000">
                    <a:lumMod val="85000"/>
                    <a:lumOff val="15000"/>
                  </a:srgbClr>
                </a:solidFill>
                <a:latin typeface="Calibri"/>
              </a:rPr>
              <a:t>‘Group C’ </a:t>
            </a:r>
            <a:r>
              <a:rPr kumimoji="0" lang="en-US" sz="2400" b="1" i="0" u="none" strike="noStrike" kern="1200" cap="none" spc="0" normalizeH="0" baseline="0" noProof="0" dirty="0">
                <a:ln>
                  <a:noFill/>
                </a:ln>
                <a:solidFill>
                  <a:srgbClr val="000000">
                    <a:lumMod val="85000"/>
                    <a:lumOff val="15000"/>
                  </a:srgbClr>
                </a:solidFill>
                <a:effectLst/>
                <a:uLnTx/>
                <a:uFillTx/>
                <a:latin typeface="Calibri"/>
                <a:ea typeface="+mn-ea"/>
                <a:cs typeface="+mn-cs"/>
              </a:rPr>
              <a:t>Processes:</a:t>
            </a: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85000"/>
                    <a:lumOff val="15000"/>
                  </a:srgbClr>
                </a:solidFill>
                <a:effectLst/>
                <a:uLnTx/>
                <a:uFillTx/>
                <a:latin typeface="Calibri"/>
                <a:ea typeface="+mn-ea"/>
                <a:cs typeface="+mn-cs"/>
              </a:rPr>
              <a:t>Sort sheet by LAST NAME – FIRST NAME</a:t>
            </a: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r>
              <a:rPr lang="en-US" dirty="0">
                <a:solidFill>
                  <a:srgbClr val="000000">
                    <a:lumMod val="85000"/>
                    <a:lumOff val="15000"/>
                  </a:srgbClr>
                </a:solidFill>
                <a:latin typeface="Calibri"/>
              </a:rPr>
              <a:t>Run </a:t>
            </a:r>
            <a:r>
              <a:rPr lang="en-US" dirty="0">
                <a:solidFill>
                  <a:srgbClr val="000000">
                    <a:lumMod val="85000"/>
                    <a:lumOff val="15000"/>
                  </a:srgbClr>
                </a:solidFill>
                <a:latin typeface="Calibri"/>
                <a:hlinkClick r:id="rId3"/>
              </a:rPr>
              <a:t>fuzzy-comp-1 script </a:t>
            </a:r>
            <a:r>
              <a:rPr lang="en-US" dirty="0">
                <a:solidFill>
                  <a:srgbClr val="000000">
                    <a:lumMod val="85000"/>
                    <a:lumOff val="15000"/>
                  </a:srgbClr>
                </a:solidFill>
                <a:latin typeface="Calibri"/>
              </a:rPr>
              <a:t>to verify NAMES and ABBREVIATIONS and make sure they are in the CONTROL-SHEET-TAB-TEXT and CONTREOL-SHEET-TAB-ABBRV.</a:t>
            </a: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r>
              <a:rPr lang="en-US" dirty="0">
                <a:solidFill>
                  <a:srgbClr val="000000">
                    <a:lumMod val="85000"/>
                    <a:lumOff val="15000"/>
                  </a:srgbClr>
                </a:solidFill>
                <a:latin typeface="Calibri"/>
              </a:rPr>
              <a:t>Run </a:t>
            </a:r>
            <a:r>
              <a:rPr kumimoji="0" lang="en-US" sz="1800" b="0" i="0" u="none" strike="noStrike" kern="1200" cap="none" spc="0" normalizeH="0" baseline="0" noProof="0" dirty="0">
                <a:ln>
                  <a:noFill/>
                </a:ln>
                <a:solidFill>
                  <a:srgbClr val="000000">
                    <a:lumMod val="85000"/>
                    <a:lumOff val="15000"/>
                  </a:srgbClr>
                </a:solidFill>
                <a:effectLst/>
                <a:uLnTx/>
                <a:uFillTx/>
                <a:latin typeface="Calibri"/>
                <a:ea typeface="+mn-ea"/>
                <a:cs typeface="+mn-cs"/>
                <a:hlinkClick r:id="rId4"/>
              </a:rPr>
              <a:t>error-C-1 script </a:t>
            </a:r>
            <a:r>
              <a:rPr lang="en-US" dirty="0">
                <a:solidFill>
                  <a:srgbClr val="000000">
                    <a:lumMod val="85000"/>
                    <a:lumOff val="15000"/>
                  </a:srgbClr>
                </a:solidFill>
                <a:latin typeface="Calibri"/>
              </a:rPr>
              <a:t>for report of ‘suggested’ alerts, spell checker</a:t>
            </a:r>
            <a:endParaRPr kumimoji="0" lang="en-US" sz="1800" b="0" i="0" u="none" strike="noStrike" kern="1200" cap="none" spc="0" normalizeH="0" baseline="0" noProof="0" dirty="0">
              <a:ln>
                <a:noFill/>
              </a:ln>
              <a:solidFill>
                <a:srgbClr val="000000">
                  <a:lumMod val="85000"/>
                  <a:lumOff val="15000"/>
                </a:srgbClr>
              </a:solidFill>
              <a:effectLst/>
              <a:uLnTx/>
              <a:uFillTx/>
              <a:latin typeface="Calibri"/>
              <a:ea typeface="+mn-ea"/>
              <a:cs typeface="+mn-cs"/>
            </a:endParaRP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r>
              <a:rPr lang="en-US" dirty="0">
                <a:solidFill>
                  <a:srgbClr val="000000">
                    <a:lumMod val="85000"/>
                    <a:lumOff val="15000"/>
                  </a:srgbClr>
                </a:solidFill>
                <a:latin typeface="Calibri"/>
              </a:rPr>
              <a:t>Sort sheet LAST NAME – FIRST NAME/OFFICE/ELECTION YEAR</a:t>
            </a: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r>
              <a:rPr lang="en-US" dirty="0">
                <a:solidFill>
                  <a:srgbClr val="000000">
                    <a:lumMod val="85000"/>
                    <a:lumOff val="15000"/>
                  </a:srgbClr>
                </a:solidFill>
                <a:latin typeface="Calibri"/>
              </a:rPr>
              <a:t>Backup files</a:t>
            </a:r>
          </a:p>
        </p:txBody>
      </p:sp>
      <p:sp>
        <p:nvSpPr>
          <p:cNvPr id="4" name="Rectangle 3">
            <a:extLst>
              <a:ext uri="{FF2B5EF4-FFF2-40B4-BE49-F238E27FC236}">
                <a16:creationId xmlns:a16="http://schemas.microsoft.com/office/drawing/2014/main" id="{4E150972-C02C-2602-8A53-D75458B31B90}"/>
              </a:ext>
            </a:extLst>
          </p:cNvPr>
          <p:cNvSpPr/>
          <p:nvPr/>
        </p:nvSpPr>
        <p:spPr>
          <a:xfrm>
            <a:off x="558800" y="0"/>
            <a:ext cx="3810000" cy="685800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1084493" y="2025038"/>
            <a:ext cx="2758614" cy="2369162"/>
          </a:xfrm>
          <a:noFill/>
          <a:ln>
            <a:solidFill>
              <a:schemeClr val="bg1"/>
            </a:solidFill>
          </a:ln>
        </p:spPr>
        <p:txBody>
          <a:bodyPr vert="horz" lIns="182880" tIns="182880" rIns="182880" bIns="182880" rtlCol="0" anchor="ctr">
            <a:normAutofit/>
          </a:bodyPr>
          <a:lstStyle/>
          <a:p>
            <a:r>
              <a:rPr lang="en-US" sz="3600" kern="1200" cap="all" spc="200" baseline="0" dirty="0">
                <a:ln>
                  <a:solidFill>
                    <a:schemeClr val="accent1">
                      <a:lumMod val="20000"/>
                      <a:lumOff val="80000"/>
                    </a:schemeClr>
                  </a:solidFill>
                </a:ln>
                <a:solidFill>
                  <a:schemeClr val="bg1"/>
                </a:solidFill>
                <a:latin typeface="+mj-lt"/>
                <a:ea typeface="+mj-ea"/>
                <a:cs typeface="+mj-cs"/>
              </a:rPr>
              <a:t>Into action</a:t>
            </a:r>
          </a:p>
        </p:txBody>
      </p:sp>
    </p:spTree>
    <p:extLst>
      <p:ext uri="{BB962C8B-B14F-4D97-AF65-F5344CB8AC3E}">
        <p14:creationId xmlns:p14="http://schemas.microsoft.com/office/powerpoint/2010/main" val="1288512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AD85578-1E4B-4014-9D52-E7689475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2">
              <a:alpha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AFB5"/>
              </a:solidFill>
              <a:effectLst/>
              <a:uLnTx/>
              <a:uFillTx/>
              <a:latin typeface="Gill Sans MT"/>
              <a:ea typeface="+mn-ea"/>
              <a:cs typeface="+mn-cs"/>
            </a:endParaRPr>
          </a:p>
        </p:txBody>
      </p:sp>
      <p:sp>
        <p:nvSpPr>
          <p:cNvPr id="18" name="Rectangle 17">
            <a:extLst>
              <a:ext uri="{FF2B5EF4-FFF2-40B4-BE49-F238E27FC236}">
                <a16:creationId xmlns:a16="http://schemas.microsoft.com/office/drawing/2014/main" id="{48550B3F-9390-4CA1-B3C8-91529289D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3" name="Rectangle 2">
            <a:extLst>
              <a:ext uri="{FF2B5EF4-FFF2-40B4-BE49-F238E27FC236}">
                <a16:creationId xmlns:a16="http://schemas.microsoft.com/office/drawing/2014/main" id="{AA251CDD-0A95-E303-0680-993A76E8187F}"/>
              </a:ext>
            </a:extLst>
          </p:cNvPr>
          <p:cNvSpPr/>
          <p:nvPr/>
        </p:nvSpPr>
        <p:spPr>
          <a:xfrm>
            <a:off x="4368800" y="0"/>
            <a:ext cx="2007945"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1" name="TextBox 10">
            <a:extLst>
              <a:ext uri="{FF2B5EF4-FFF2-40B4-BE49-F238E27FC236}">
                <a16:creationId xmlns:a16="http://schemas.microsoft.com/office/drawing/2014/main" id="{33C1C408-F28C-ED12-671B-2506E38019B7}"/>
              </a:ext>
            </a:extLst>
          </p:cNvPr>
          <p:cNvSpPr txBox="1"/>
          <p:nvPr/>
        </p:nvSpPr>
        <p:spPr>
          <a:xfrm>
            <a:off x="4722963" y="762000"/>
            <a:ext cx="7151536" cy="5410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90000"/>
              </a:lnSpc>
              <a:spcBef>
                <a:spcPts val="1000"/>
              </a:spcBef>
              <a:spcAft>
                <a:spcPts val="0"/>
              </a:spcAft>
              <a:buClr>
                <a:srgbClr val="9BAFB5"/>
              </a:buClr>
              <a:buSzTx/>
              <a:buFontTx/>
              <a:buNone/>
              <a:tabLst/>
              <a:defRPr/>
            </a:pPr>
            <a:r>
              <a:rPr kumimoji="0" lang="en-US" sz="2400" b="1" i="0" u="none" strike="noStrike" kern="1200" cap="none" spc="0" normalizeH="0" baseline="0" noProof="0" dirty="0">
                <a:ln>
                  <a:noFill/>
                </a:ln>
                <a:solidFill>
                  <a:srgbClr val="000000">
                    <a:lumMod val="85000"/>
                    <a:lumOff val="15000"/>
                  </a:srgbClr>
                </a:solidFill>
                <a:effectLst/>
                <a:uLnTx/>
                <a:uFillTx/>
                <a:latin typeface="Calibri"/>
                <a:ea typeface="+mn-ea"/>
                <a:cs typeface="+mn-cs"/>
              </a:rPr>
              <a:t>Sample Student Access </a:t>
            </a:r>
            <a:r>
              <a:rPr lang="en-US" sz="2400" b="1" dirty="0">
                <a:solidFill>
                  <a:srgbClr val="000000">
                    <a:lumMod val="85000"/>
                    <a:lumOff val="15000"/>
                  </a:srgbClr>
                </a:solidFill>
                <a:latin typeface="Calibri"/>
              </a:rPr>
              <a:t>‘QA and Rovers-1’ </a:t>
            </a:r>
            <a:r>
              <a:rPr kumimoji="0" lang="en-US" sz="2400" b="1" i="0" u="none" strike="noStrike" kern="1200" cap="none" spc="0" normalizeH="0" baseline="0" noProof="0" dirty="0">
                <a:ln>
                  <a:noFill/>
                </a:ln>
                <a:solidFill>
                  <a:srgbClr val="000000">
                    <a:lumMod val="85000"/>
                    <a:lumOff val="15000"/>
                  </a:srgbClr>
                </a:solidFill>
                <a:effectLst/>
                <a:uLnTx/>
                <a:uFillTx/>
                <a:latin typeface="Calibri"/>
                <a:ea typeface="+mn-ea"/>
                <a:cs typeface="+mn-cs"/>
              </a:rPr>
              <a:t>Processes:</a:t>
            </a: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85000"/>
                    <a:lumOff val="15000"/>
                  </a:srgbClr>
                </a:solidFill>
                <a:effectLst/>
                <a:uLnTx/>
                <a:uFillTx/>
                <a:latin typeface="Calibri"/>
                <a:ea typeface="+mn-ea"/>
                <a:cs typeface="+mn-cs"/>
              </a:rPr>
              <a:t>Files will be automatically added to the assigned QA/R folder</a:t>
            </a: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r>
              <a:rPr lang="en-US" dirty="0">
                <a:solidFill>
                  <a:srgbClr val="000000">
                    <a:lumMod val="85000"/>
                    <a:lumOff val="15000"/>
                  </a:srgbClr>
                </a:solidFill>
                <a:latin typeface="Calibri"/>
              </a:rPr>
              <a:t>Perform data validation and standardization based on the controlled vocabulary with </a:t>
            </a:r>
            <a:r>
              <a:rPr lang="en-US" dirty="0">
                <a:solidFill>
                  <a:srgbClr val="000000">
                    <a:lumMod val="85000"/>
                    <a:lumOff val="15000"/>
                  </a:srgbClr>
                </a:solidFill>
                <a:latin typeface="Calibri"/>
                <a:hlinkClick r:id="rId3"/>
              </a:rPr>
              <a:t>QA-1 script</a:t>
            </a:r>
            <a:r>
              <a:rPr lang="en-US" dirty="0">
                <a:solidFill>
                  <a:srgbClr val="000000">
                    <a:lumMod val="85000"/>
                    <a:lumOff val="15000"/>
                  </a:srgbClr>
                </a:solidFill>
                <a:latin typeface="Calibri"/>
              </a:rPr>
              <a:t>. This script will identify and handle any errors or inconsistencies in the data. This will generate a report highlighting the issues found and suggest possible corrections.</a:t>
            </a: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r>
              <a:rPr lang="en-US" dirty="0">
                <a:solidFill>
                  <a:srgbClr val="000000">
                    <a:lumMod val="85000"/>
                    <a:lumOff val="15000"/>
                  </a:srgbClr>
                </a:solidFill>
                <a:latin typeface="Calibri"/>
              </a:rPr>
              <a:t>Review report and address issues (save report and notes/changes/alterations made).</a:t>
            </a: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r>
              <a:rPr lang="en-US" dirty="0">
                <a:solidFill>
                  <a:srgbClr val="000000">
                    <a:lumMod val="85000"/>
                    <a:lumOff val="15000"/>
                  </a:srgbClr>
                </a:solidFill>
                <a:latin typeface="Calibri"/>
              </a:rPr>
              <a:t>Backup files </a:t>
            </a: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endParaRPr lang="en-US" dirty="0">
              <a:solidFill>
                <a:srgbClr val="000000">
                  <a:lumMod val="85000"/>
                  <a:lumOff val="15000"/>
                </a:srgbClr>
              </a:solidFill>
              <a:latin typeface="Calibri"/>
            </a:endParaRPr>
          </a:p>
        </p:txBody>
      </p:sp>
      <p:sp>
        <p:nvSpPr>
          <p:cNvPr id="4" name="Rectangle 3">
            <a:extLst>
              <a:ext uri="{FF2B5EF4-FFF2-40B4-BE49-F238E27FC236}">
                <a16:creationId xmlns:a16="http://schemas.microsoft.com/office/drawing/2014/main" id="{4E150972-C02C-2602-8A53-D75458B31B90}"/>
              </a:ext>
            </a:extLst>
          </p:cNvPr>
          <p:cNvSpPr/>
          <p:nvPr/>
        </p:nvSpPr>
        <p:spPr>
          <a:xfrm>
            <a:off x="558800" y="0"/>
            <a:ext cx="3810000" cy="685800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1084493" y="2025038"/>
            <a:ext cx="2758614" cy="2369162"/>
          </a:xfrm>
          <a:noFill/>
          <a:ln>
            <a:solidFill>
              <a:schemeClr val="bg1"/>
            </a:solidFill>
          </a:ln>
        </p:spPr>
        <p:txBody>
          <a:bodyPr vert="horz" lIns="182880" tIns="182880" rIns="182880" bIns="182880" rtlCol="0" anchor="ctr">
            <a:normAutofit/>
          </a:bodyPr>
          <a:lstStyle/>
          <a:p>
            <a:r>
              <a:rPr lang="en-US" sz="3600" kern="1200" cap="all" spc="200" baseline="0" dirty="0">
                <a:ln>
                  <a:solidFill>
                    <a:schemeClr val="accent1">
                      <a:lumMod val="20000"/>
                      <a:lumOff val="80000"/>
                    </a:schemeClr>
                  </a:solidFill>
                </a:ln>
                <a:solidFill>
                  <a:schemeClr val="bg1"/>
                </a:solidFill>
                <a:latin typeface="+mj-lt"/>
                <a:ea typeface="+mj-ea"/>
                <a:cs typeface="+mj-cs"/>
              </a:rPr>
              <a:t>Into action</a:t>
            </a:r>
          </a:p>
        </p:txBody>
      </p:sp>
    </p:spTree>
    <p:extLst>
      <p:ext uri="{BB962C8B-B14F-4D97-AF65-F5344CB8AC3E}">
        <p14:creationId xmlns:p14="http://schemas.microsoft.com/office/powerpoint/2010/main" val="3990443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AD85578-1E4B-4014-9D52-E7689475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2">
              <a:alpha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AFB5"/>
              </a:solidFill>
              <a:effectLst/>
              <a:uLnTx/>
              <a:uFillTx/>
              <a:latin typeface="Gill Sans MT"/>
              <a:ea typeface="+mn-ea"/>
              <a:cs typeface="+mn-cs"/>
            </a:endParaRPr>
          </a:p>
        </p:txBody>
      </p:sp>
      <p:sp>
        <p:nvSpPr>
          <p:cNvPr id="18" name="Rectangle 17">
            <a:extLst>
              <a:ext uri="{FF2B5EF4-FFF2-40B4-BE49-F238E27FC236}">
                <a16:creationId xmlns:a16="http://schemas.microsoft.com/office/drawing/2014/main" id="{48550B3F-9390-4CA1-B3C8-91529289D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3" name="Rectangle 2">
            <a:extLst>
              <a:ext uri="{FF2B5EF4-FFF2-40B4-BE49-F238E27FC236}">
                <a16:creationId xmlns:a16="http://schemas.microsoft.com/office/drawing/2014/main" id="{AA251CDD-0A95-E303-0680-993A76E8187F}"/>
              </a:ext>
            </a:extLst>
          </p:cNvPr>
          <p:cNvSpPr/>
          <p:nvPr/>
        </p:nvSpPr>
        <p:spPr>
          <a:xfrm>
            <a:off x="4368800" y="0"/>
            <a:ext cx="2007945"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1" name="TextBox 10">
            <a:extLst>
              <a:ext uri="{FF2B5EF4-FFF2-40B4-BE49-F238E27FC236}">
                <a16:creationId xmlns:a16="http://schemas.microsoft.com/office/drawing/2014/main" id="{33C1C408-F28C-ED12-671B-2506E38019B7}"/>
              </a:ext>
            </a:extLst>
          </p:cNvPr>
          <p:cNvSpPr txBox="1"/>
          <p:nvPr/>
        </p:nvSpPr>
        <p:spPr>
          <a:xfrm>
            <a:off x="4722963" y="762000"/>
            <a:ext cx="7151536" cy="54102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90000"/>
              </a:lnSpc>
              <a:spcBef>
                <a:spcPts val="1000"/>
              </a:spcBef>
              <a:spcAft>
                <a:spcPts val="0"/>
              </a:spcAft>
              <a:buClr>
                <a:srgbClr val="9BAFB5"/>
              </a:buClr>
              <a:buSzTx/>
              <a:buFontTx/>
              <a:buNone/>
              <a:tabLst/>
              <a:defRPr/>
            </a:pPr>
            <a:r>
              <a:rPr kumimoji="0" lang="en-US" sz="2400" b="1" i="0" u="none" strike="noStrike" kern="1200" cap="none" spc="0" normalizeH="0" baseline="0" noProof="0" dirty="0">
                <a:ln>
                  <a:noFill/>
                </a:ln>
                <a:solidFill>
                  <a:srgbClr val="000000">
                    <a:lumMod val="85000"/>
                    <a:lumOff val="15000"/>
                  </a:srgbClr>
                </a:solidFill>
                <a:effectLst/>
                <a:uLnTx/>
                <a:uFillTx/>
                <a:latin typeface="Calibri"/>
                <a:ea typeface="+mn-ea"/>
                <a:cs typeface="+mn-cs"/>
              </a:rPr>
              <a:t>Sample Student Access </a:t>
            </a:r>
            <a:r>
              <a:rPr lang="en-US" sz="2400" b="1" dirty="0">
                <a:solidFill>
                  <a:srgbClr val="000000">
                    <a:lumMod val="85000"/>
                    <a:lumOff val="15000"/>
                  </a:srgbClr>
                </a:solidFill>
                <a:latin typeface="Calibri"/>
              </a:rPr>
              <a:t>‘QA and Rovers-2’ </a:t>
            </a:r>
            <a:r>
              <a:rPr kumimoji="0" lang="en-US" sz="2400" b="1" i="0" u="none" strike="noStrike" kern="1200" cap="none" spc="0" normalizeH="0" baseline="0" noProof="0" dirty="0">
                <a:ln>
                  <a:noFill/>
                </a:ln>
                <a:solidFill>
                  <a:srgbClr val="000000">
                    <a:lumMod val="85000"/>
                    <a:lumOff val="15000"/>
                  </a:srgbClr>
                </a:solidFill>
                <a:effectLst/>
                <a:uLnTx/>
                <a:uFillTx/>
                <a:latin typeface="Calibri"/>
                <a:ea typeface="+mn-ea"/>
                <a:cs typeface="+mn-cs"/>
              </a:rPr>
              <a:t>Processes:</a:t>
            </a: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85000"/>
                    <a:lumOff val="15000"/>
                  </a:srgbClr>
                </a:solidFill>
                <a:effectLst/>
                <a:uLnTx/>
                <a:uFillTx/>
                <a:latin typeface="Calibri"/>
                <a:ea typeface="+mn-ea"/>
                <a:cs typeface="+mn-cs"/>
              </a:rPr>
              <a:t>Open new metadata worksheet and sort by ‘Component ID’</a:t>
            </a: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r>
              <a:rPr lang="en-US" dirty="0">
                <a:solidFill>
                  <a:srgbClr val="000000">
                    <a:lumMod val="85000"/>
                    <a:lumOff val="15000"/>
                  </a:srgbClr>
                </a:solidFill>
                <a:latin typeface="Calibri"/>
              </a:rPr>
              <a:t>Open ‘KanterVideos’ folder, CTRL+A, right click SHIFT, copy as path</a:t>
            </a: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r>
              <a:rPr lang="en-US" dirty="0">
                <a:solidFill>
                  <a:srgbClr val="000000">
                    <a:lumMod val="85000"/>
                    <a:lumOff val="15000"/>
                  </a:srgbClr>
                </a:solidFill>
                <a:latin typeface="Calibri"/>
              </a:rPr>
              <a:t>Paste in new tab in metadata worksheet ‘files’ (CTRL+A, CTRL+H, replace the path leaving the P-#-#. </a:t>
            </a: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r>
              <a:rPr lang="en-US" dirty="0">
                <a:solidFill>
                  <a:srgbClr val="000000">
                    <a:lumMod val="85000"/>
                    <a:lumOff val="15000"/>
                  </a:srgbClr>
                </a:solidFill>
                <a:latin typeface="Calibri"/>
              </a:rPr>
              <a:t>In metadata sheet copy the Component ID column into the ‘files’ tab next to the just pasted video files.</a:t>
            </a: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r>
              <a:rPr lang="en-US" dirty="0">
                <a:solidFill>
                  <a:srgbClr val="000000">
                    <a:lumMod val="85000"/>
                    <a:lumOff val="15000"/>
                  </a:srgbClr>
                </a:solidFill>
                <a:latin typeface="Calibri"/>
              </a:rPr>
              <a:t>Select both columns and in excel in the ‘Home’ </a:t>
            </a:r>
            <a:r>
              <a:rPr lang="en-US" dirty="0">
                <a:solidFill>
                  <a:srgbClr val="000000">
                    <a:lumMod val="85000"/>
                    <a:lumOff val="15000"/>
                  </a:srgbClr>
                </a:solidFill>
                <a:latin typeface="Calibri"/>
                <a:sym typeface="Wingdings" panose="05000000000000000000" pitchFamily="2" charset="2"/>
              </a:rPr>
              <a:t> ‘Conditional Formatting’  ‘Highlight Cell Rules’  ‘Duplicate Values’</a:t>
            </a:r>
          </a:p>
          <a:p>
            <a:pPr marL="400050" marR="0" lvl="0" indent="-285750" algn="l" defTabSz="914400" rtl="0" eaLnBrk="1" fontAlgn="auto" latinLnBrk="0" hangingPunct="1">
              <a:lnSpc>
                <a:spcPct val="90000"/>
              </a:lnSpc>
              <a:spcBef>
                <a:spcPts val="1000"/>
              </a:spcBef>
              <a:spcAft>
                <a:spcPts val="0"/>
              </a:spcAft>
              <a:buClr>
                <a:srgbClr val="9BAFB5"/>
              </a:buClr>
              <a:buSzTx/>
              <a:buFont typeface="Arial" panose="020B0604020202020204" pitchFamily="34" charset="0"/>
              <a:buChar char="•"/>
              <a:tabLst/>
              <a:defRPr/>
            </a:pPr>
            <a:r>
              <a:rPr lang="en-US" dirty="0">
                <a:solidFill>
                  <a:srgbClr val="000000">
                    <a:lumMod val="85000"/>
                    <a:lumOff val="15000"/>
                  </a:srgbClr>
                </a:solidFill>
                <a:latin typeface="Calibri"/>
                <a:sym typeface="Wingdings" panose="05000000000000000000" pitchFamily="2" charset="2"/>
              </a:rPr>
              <a:t>Review the files that are in both videos and excel by sorting the columns by cell color, clear the cells leaving only the non-duplicates</a:t>
            </a:r>
          </a:p>
          <a:p>
            <a:pPr marL="114300" marR="0" lvl="0" algn="l" defTabSz="914400" rtl="0" eaLnBrk="1" fontAlgn="auto" latinLnBrk="0" hangingPunct="1">
              <a:lnSpc>
                <a:spcPct val="90000"/>
              </a:lnSpc>
              <a:spcBef>
                <a:spcPts val="1000"/>
              </a:spcBef>
              <a:spcAft>
                <a:spcPts val="0"/>
              </a:spcAft>
              <a:buClr>
                <a:srgbClr val="9BAFB5"/>
              </a:buClr>
              <a:buSzTx/>
              <a:tabLst/>
              <a:defRPr/>
            </a:pPr>
            <a:r>
              <a:rPr lang="en-US" b="1" i="1" dirty="0">
                <a:solidFill>
                  <a:srgbClr val="000000">
                    <a:lumMod val="85000"/>
                    <a:lumOff val="15000"/>
                  </a:srgbClr>
                </a:solidFill>
                <a:latin typeface="Calibri"/>
              </a:rPr>
              <a:t>---- this will begin a new phase of the project----</a:t>
            </a:r>
          </a:p>
        </p:txBody>
      </p:sp>
      <p:sp>
        <p:nvSpPr>
          <p:cNvPr id="4" name="Rectangle 3">
            <a:extLst>
              <a:ext uri="{FF2B5EF4-FFF2-40B4-BE49-F238E27FC236}">
                <a16:creationId xmlns:a16="http://schemas.microsoft.com/office/drawing/2014/main" id="{4E150972-C02C-2602-8A53-D75458B31B90}"/>
              </a:ext>
            </a:extLst>
          </p:cNvPr>
          <p:cNvSpPr/>
          <p:nvPr/>
        </p:nvSpPr>
        <p:spPr>
          <a:xfrm>
            <a:off x="558800" y="0"/>
            <a:ext cx="3810000" cy="6858000"/>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1084493" y="2025038"/>
            <a:ext cx="2758614" cy="2369162"/>
          </a:xfrm>
          <a:noFill/>
          <a:ln>
            <a:solidFill>
              <a:schemeClr val="bg1"/>
            </a:solidFill>
          </a:ln>
        </p:spPr>
        <p:txBody>
          <a:bodyPr vert="horz" lIns="182880" tIns="182880" rIns="182880" bIns="182880" rtlCol="0" anchor="ctr">
            <a:normAutofit/>
          </a:bodyPr>
          <a:lstStyle/>
          <a:p>
            <a:r>
              <a:rPr lang="en-US" sz="3600" kern="1200" cap="all" spc="200" baseline="0" dirty="0">
                <a:ln>
                  <a:solidFill>
                    <a:schemeClr val="accent1">
                      <a:lumMod val="20000"/>
                      <a:lumOff val="80000"/>
                    </a:schemeClr>
                  </a:solidFill>
                </a:ln>
                <a:solidFill>
                  <a:schemeClr val="bg1"/>
                </a:solidFill>
                <a:latin typeface="+mj-lt"/>
                <a:ea typeface="+mj-ea"/>
                <a:cs typeface="+mj-cs"/>
              </a:rPr>
              <a:t>Into action</a:t>
            </a:r>
          </a:p>
        </p:txBody>
      </p:sp>
    </p:spTree>
    <p:extLst>
      <p:ext uri="{BB962C8B-B14F-4D97-AF65-F5344CB8AC3E}">
        <p14:creationId xmlns:p14="http://schemas.microsoft.com/office/powerpoint/2010/main" val="2012119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66A9AE5-69DF-4153-B35A-94BDEF32E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159B5318-27A8-4E50-80D9-B92D4F28E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5248656"/>
          </a:xfrm>
          <a:prstGeom prst="rect">
            <a:avLst/>
          </a:prstGeom>
          <a:solidFill>
            <a:schemeClr val="bg1"/>
          </a:solidFill>
          <a:ln w="2540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7">
            <a:extLst>
              <a:ext uri="{FF2B5EF4-FFF2-40B4-BE49-F238E27FC236}">
                <a16:creationId xmlns:a16="http://schemas.microsoft.com/office/drawing/2014/main" id="{6AD85578-1E4B-4014-9D52-E76894750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8943" y="1124712"/>
            <a:ext cx="966777" cy="4608576"/>
          </a:xfrm>
          <a:prstGeom prst="rect">
            <a:avLst/>
          </a:prstGeom>
          <a:solidFill>
            <a:schemeClr val="accent2">
              <a:alpha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9BAFB5"/>
              </a:solidFill>
              <a:effectLst/>
              <a:uLnTx/>
              <a:uFillTx/>
              <a:latin typeface="Gill Sans MT"/>
              <a:ea typeface="+mn-ea"/>
              <a:cs typeface="+mn-cs"/>
            </a:endParaRPr>
          </a:p>
        </p:txBody>
      </p:sp>
      <p:sp>
        <p:nvSpPr>
          <p:cNvPr id="13" name="Rectangle 9">
            <a:extLst>
              <a:ext uri="{FF2B5EF4-FFF2-40B4-BE49-F238E27FC236}">
                <a16:creationId xmlns:a16="http://schemas.microsoft.com/office/drawing/2014/main" id="{48550B3F-9390-4CA1-B3C8-91529289D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5720" y="1124712"/>
            <a:ext cx="3127337" cy="46085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6" name="Rectangle 5">
            <a:extLst>
              <a:ext uri="{FF2B5EF4-FFF2-40B4-BE49-F238E27FC236}">
                <a16:creationId xmlns:a16="http://schemas.microsoft.com/office/drawing/2014/main" id="{45AE04B9-850B-6B82-30E1-08E698CDF006}"/>
              </a:ext>
            </a:extLst>
          </p:cNvPr>
          <p:cNvSpPr/>
          <p:nvPr/>
        </p:nvSpPr>
        <p:spPr>
          <a:xfrm>
            <a:off x="1107780" y="1124712"/>
            <a:ext cx="1869450" cy="4608576"/>
          </a:xfrm>
          <a:prstGeom prst="rect">
            <a:avLst/>
          </a:prstGeom>
          <a:solidFill>
            <a:schemeClr val="accent2">
              <a:lumMod val="40000"/>
              <a:lumOff val="60000"/>
            </a:schemeClr>
          </a:solidFill>
          <a:ln w="28575" cmpd="db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8D212D9E-CB31-8815-D698-D24095D9275D}"/>
              </a:ext>
            </a:extLst>
          </p:cNvPr>
          <p:cNvSpPr>
            <a:spLocks noGrp="1"/>
          </p:cNvSpPr>
          <p:nvPr>
            <p:ph type="title"/>
          </p:nvPr>
        </p:nvSpPr>
        <p:spPr>
          <a:xfrm>
            <a:off x="1581543" y="1201521"/>
            <a:ext cx="921924" cy="4531766"/>
          </a:xfrm>
          <a:noFill/>
          <a:ln>
            <a:noFill/>
          </a:ln>
        </p:spPr>
        <p:txBody>
          <a:bodyPr vert="wordArtVert" tIns="0" bIns="0">
            <a:noAutofit/>
          </a:bodyPr>
          <a:lstStyle/>
          <a:p>
            <a:pPr defTabSz="604601">
              <a:lnSpc>
                <a:spcPct val="100000"/>
              </a:lnSpc>
            </a:pPr>
            <a:r>
              <a:rPr lang="en-US" sz="3174" b="1" kern="1100" cap="all" spc="-198" baseline="0" dirty="0">
                <a:ln>
                  <a:solidFill>
                    <a:schemeClr val="accent1">
                      <a:lumMod val="50000"/>
                    </a:schemeClr>
                  </a:solidFill>
                </a:ln>
                <a:solidFill>
                  <a:schemeClr val="bg2">
                    <a:lumMod val="10000"/>
                  </a:schemeClr>
                </a:solidFill>
                <a:latin typeface="+mj-lt"/>
                <a:ea typeface="+mj-ea"/>
                <a:cs typeface="+mj-cs"/>
              </a:rPr>
              <a:t>Phase</a:t>
            </a:r>
            <a:r>
              <a:rPr lang="en-US" sz="1653" b="1" kern="1100" cap="all" spc="-198" baseline="0" dirty="0">
                <a:ln>
                  <a:solidFill>
                    <a:schemeClr val="accent1">
                      <a:lumMod val="50000"/>
                    </a:schemeClr>
                  </a:solidFill>
                </a:ln>
                <a:solidFill>
                  <a:schemeClr val="bg2">
                    <a:lumMod val="10000"/>
                  </a:schemeClr>
                </a:solidFill>
                <a:latin typeface="+mj-lt"/>
                <a:ea typeface="+mj-ea"/>
                <a:cs typeface="+mj-cs"/>
              </a:rPr>
              <a:t> </a:t>
            </a:r>
            <a:r>
              <a:rPr lang="en-US" sz="3174" b="1" kern="1100" cap="all" spc="-198" baseline="0" dirty="0">
                <a:ln>
                  <a:solidFill>
                    <a:schemeClr val="accent1">
                      <a:lumMod val="50000"/>
                    </a:schemeClr>
                  </a:solidFill>
                </a:ln>
                <a:solidFill>
                  <a:schemeClr val="bg2">
                    <a:lumMod val="10000"/>
                  </a:schemeClr>
                </a:solidFill>
                <a:latin typeface="+mj-lt"/>
                <a:ea typeface="+mj-ea"/>
                <a:cs typeface="+mj-cs"/>
              </a:rPr>
              <a:t>1</a:t>
            </a:r>
            <a:endParaRPr lang="en-US" sz="4800" b="1" kern="1100" spc="-300" dirty="0">
              <a:ln>
                <a:solidFill>
                  <a:schemeClr val="accent1">
                    <a:lumMod val="50000"/>
                  </a:schemeClr>
                </a:solidFill>
              </a:ln>
              <a:solidFill>
                <a:schemeClr val="bg2">
                  <a:lumMod val="10000"/>
                </a:schemeClr>
              </a:solidFill>
            </a:endParaRPr>
          </a:p>
        </p:txBody>
      </p:sp>
      <p:cxnSp>
        <p:nvCxnSpPr>
          <p:cNvPr id="7" name="Straight Arrow Connector 6">
            <a:extLst>
              <a:ext uri="{FF2B5EF4-FFF2-40B4-BE49-F238E27FC236}">
                <a16:creationId xmlns:a16="http://schemas.microsoft.com/office/drawing/2014/main" id="{19375CB7-49A0-FC3D-C310-1FF45CEC6311}"/>
              </a:ext>
            </a:extLst>
          </p:cNvPr>
          <p:cNvCxnSpPr/>
          <p:nvPr/>
        </p:nvCxnSpPr>
        <p:spPr>
          <a:xfrm>
            <a:off x="3111226" y="3233394"/>
            <a:ext cx="650449"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EAB43B5-CF60-A0EF-A3F5-66BE9F43251F}"/>
              </a:ext>
            </a:extLst>
          </p:cNvPr>
          <p:cNvSpPr/>
          <p:nvPr/>
        </p:nvSpPr>
        <p:spPr>
          <a:xfrm>
            <a:off x="5561814" y="1124712"/>
            <a:ext cx="4838331" cy="4608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E1D0FA-362E-BBF5-41D0-63054C4094F2}"/>
              </a:ext>
            </a:extLst>
          </p:cNvPr>
          <p:cNvSpPr/>
          <p:nvPr/>
        </p:nvSpPr>
        <p:spPr>
          <a:xfrm>
            <a:off x="3901166" y="1124712"/>
            <a:ext cx="1737360" cy="4608575"/>
          </a:xfrm>
          <a:prstGeom prst="rect">
            <a:avLst/>
          </a:prstGeom>
          <a:solidFill>
            <a:schemeClr val="accent2">
              <a:lumMod val="75000"/>
            </a:schemeClr>
          </a:solidFill>
          <a:ln w="28575" cmpd="dbl">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9942F898-66C9-5951-D75B-5E595E895856}"/>
              </a:ext>
            </a:extLst>
          </p:cNvPr>
          <p:cNvSpPr txBox="1">
            <a:spLocks/>
          </p:cNvSpPr>
          <p:nvPr/>
        </p:nvSpPr>
        <p:spPr bwMode="black">
          <a:xfrm>
            <a:off x="4329379" y="1124711"/>
            <a:ext cx="921924" cy="4531766"/>
          </a:xfrm>
          <a:prstGeom prst="rect">
            <a:avLst/>
          </a:prstGeom>
          <a:noFill/>
          <a:ln w="31750" cap="sq">
            <a:noFill/>
            <a:miter lim="800000"/>
          </a:ln>
        </p:spPr>
        <p:txBody>
          <a:bodyPr vert="wordArtVert" lIns="182880" tIns="0" rIns="182880" bIns="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defTabSz="604601">
              <a:lnSpc>
                <a:spcPct val="100000"/>
              </a:lnSpc>
            </a:pPr>
            <a:r>
              <a:rPr lang="en-US" sz="3174" b="1" kern="1100" spc="-198" dirty="0">
                <a:ln>
                  <a:solidFill>
                    <a:schemeClr val="accent1">
                      <a:lumMod val="50000"/>
                    </a:schemeClr>
                  </a:solidFill>
                </a:ln>
                <a:solidFill>
                  <a:schemeClr val="bg2">
                    <a:lumMod val="10000"/>
                  </a:schemeClr>
                </a:solidFill>
              </a:rPr>
              <a:t>Phase</a:t>
            </a:r>
            <a:r>
              <a:rPr lang="en-US" sz="1653" b="1" kern="1100" spc="-198" dirty="0">
                <a:ln>
                  <a:solidFill>
                    <a:schemeClr val="accent1">
                      <a:lumMod val="50000"/>
                    </a:schemeClr>
                  </a:solidFill>
                </a:ln>
                <a:solidFill>
                  <a:schemeClr val="bg2">
                    <a:lumMod val="10000"/>
                  </a:schemeClr>
                </a:solidFill>
              </a:rPr>
              <a:t> </a:t>
            </a:r>
            <a:r>
              <a:rPr lang="en-US" sz="3174" b="1" kern="1100" spc="-198" dirty="0">
                <a:ln>
                  <a:solidFill>
                    <a:schemeClr val="accent1">
                      <a:lumMod val="50000"/>
                    </a:schemeClr>
                  </a:solidFill>
                </a:ln>
                <a:solidFill>
                  <a:schemeClr val="bg2">
                    <a:lumMod val="10000"/>
                  </a:schemeClr>
                </a:solidFill>
              </a:rPr>
              <a:t>2</a:t>
            </a:r>
            <a:endParaRPr lang="en-US" sz="4800" b="1" kern="1100" spc="-300" dirty="0">
              <a:ln>
                <a:solidFill>
                  <a:schemeClr val="accent1">
                    <a:lumMod val="50000"/>
                  </a:schemeClr>
                </a:solidFill>
              </a:ln>
              <a:solidFill>
                <a:schemeClr val="bg2">
                  <a:lumMod val="10000"/>
                </a:schemeClr>
              </a:solidFill>
            </a:endParaRPr>
          </a:p>
        </p:txBody>
      </p:sp>
      <p:sp>
        <p:nvSpPr>
          <p:cNvPr id="14" name="Title 1">
            <a:extLst>
              <a:ext uri="{FF2B5EF4-FFF2-40B4-BE49-F238E27FC236}">
                <a16:creationId xmlns:a16="http://schemas.microsoft.com/office/drawing/2014/main" id="{21248D5D-E202-08B4-6E9A-69EDC02CBF2F}"/>
              </a:ext>
            </a:extLst>
          </p:cNvPr>
          <p:cNvSpPr txBox="1">
            <a:spLocks/>
          </p:cNvSpPr>
          <p:nvPr/>
        </p:nvSpPr>
        <p:spPr bwMode="black">
          <a:xfrm>
            <a:off x="6126990" y="2567634"/>
            <a:ext cx="4899600" cy="1645920"/>
          </a:xfrm>
          <a:prstGeom prst="rect">
            <a:avLst/>
          </a:prstGeom>
          <a:solidFill>
            <a:schemeClr val="accent2">
              <a:lumMod val="50000"/>
            </a:schemeClr>
          </a:solidFill>
          <a:ln w="31750" cap="sq">
            <a:solidFill>
              <a:srgbClr val="404040"/>
            </a:solidFill>
            <a:miter lim="800000"/>
          </a:ln>
        </p:spPr>
        <p:txBody>
          <a:bodyPr vert="horz" lIns="274320" tIns="182880" rIns="274320" bIns="182880" rtlCol="0" anchor="ctr" anchorCtr="1">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000" b="0" i="0" dirty="0">
                <a:ln>
                  <a:solidFill>
                    <a:schemeClr val="accent1">
                      <a:lumMod val="20000"/>
                      <a:lumOff val="80000"/>
                    </a:schemeClr>
                  </a:solidFill>
                </a:ln>
                <a:solidFill>
                  <a:schemeClr val="bg1"/>
                </a:solidFill>
                <a:effectLst/>
                <a:latin typeface="Söhne"/>
              </a:rPr>
              <a:t>Media File Analysis: Identifying Errors, Corrupted Files, and Component Identification Issues</a:t>
            </a:r>
            <a:endParaRPr lang="en-US" sz="2000" dirty="0">
              <a:ln>
                <a:solidFill>
                  <a:schemeClr val="accent1">
                    <a:lumMod val="20000"/>
                    <a:lumOff val="80000"/>
                  </a:schemeClr>
                </a:solidFill>
              </a:ln>
              <a:solidFill>
                <a:schemeClr val="bg1"/>
              </a:solidFill>
            </a:endParaRPr>
          </a:p>
        </p:txBody>
      </p:sp>
      <p:sp>
        <p:nvSpPr>
          <p:cNvPr id="15" name="TextBox 14">
            <a:extLst>
              <a:ext uri="{FF2B5EF4-FFF2-40B4-BE49-F238E27FC236}">
                <a16:creationId xmlns:a16="http://schemas.microsoft.com/office/drawing/2014/main" id="{D1F3F523-91F3-4C86-4A88-DCABD9EB12E3}"/>
              </a:ext>
            </a:extLst>
          </p:cNvPr>
          <p:cNvSpPr txBox="1"/>
          <p:nvPr/>
        </p:nvSpPr>
        <p:spPr>
          <a:xfrm>
            <a:off x="6579388" y="4664364"/>
            <a:ext cx="3913121" cy="369332"/>
          </a:xfrm>
          <a:prstGeom prst="rect">
            <a:avLst/>
          </a:prstGeom>
          <a:noFill/>
        </p:spPr>
        <p:txBody>
          <a:bodyPr wrap="square" rtlCol="0">
            <a:spAutoFit/>
          </a:bodyPr>
          <a:lstStyle/>
          <a:p>
            <a:r>
              <a:rPr lang="en-US" b="1" i="1" dirty="0"/>
              <a:t>To be continued…</a:t>
            </a:r>
          </a:p>
        </p:txBody>
      </p:sp>
    </p:spTree>
    <p:extLst>
      <p:ext uri="{BB962C8B-B14F-4D97-AF65-F5344CB8AC3E}">
        <p14:creationId xmlns:p14="http://schemas.microsoft.com/office/powerpoint/2010/main" val="1370642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4C9CE-BCB7-E2B1-CB40-AB7F14230481}"/>
              </a:ext>
            </a:extLst>
          </p:cNvPr>
          <p:cNvSpPr>
            <a:spLocks noGrp="1"/>
          </p:cNvSpPr>
          <p:nvPr>
            <p:ph type="title"/>
          </p:nvPr>
        </p:nvSpPr>
        <p:spPr>
          <a:xfrm>
            <a:off x="451752" y="505331"/>
            <a:ext cx="4169409" cy="693192"/>
          </a:xfrm>
        </p:spPr>
        <p:txBody>
          <a:bodyPr>
            <a:normAutofit fontScale="90000"/>
          </a:bodyPr>
          <a:lstStyle/>
          <a:p>
            <a:r>
              <a:rPr lang="en-US" dirty="0"/>
              <a:t>references</a:t>
            </a:r>
          </a:p>
        </p:txBody>
      </p:sp>
      <p:sp>
        <p:nvSpPr>
          <p:cNvPr id="3" name="TextBox 2">
            <a:extLst>
              <a:ext uri="{FF2B5EF4-FFF2-40B4-BE49-F238E27FC236}">
                <a16:creationId xmlns:a16="http://schemas.microsoft.com/office/drawing/2014/main" id="{C5D31094-9D7A-1005-D87F-EC79715A5570}"/>
              </a:ext>
            </a:extLst>
          </p:cNvPr>
          <p:cNvSpPr txBox="1"/>
          <p:nvPr/>
        </p:nvSpPr>
        <p:spPr>
          <a:xfrm>
            <a:off x="668062" y="1641987"/>
            <a:ext cx="11120284" cy="4770537"/>
          </a:xfrm>
          <a:prstGeom prst="rect">
            <a:avLst/>
          </a:prstGeom>
          <a:noFill/>
        </p:spPr>
        <p:txBody>
          <a:bodyPr wrap="square" rtlCol="0">
            <a:spAutoFit/>
          </a:bodyPr>
          <a:lstStyle/>
          <a:p>
            <a:pPr marL="285750" indent="-285750">
              <a:buFont typeface="Arial" panose="020B0604020202020204" pitchFamily="34" charset="0"/>
              <a:buChar char="•"/>
            </a:pPr>
            <a:r>
              <a:rPr lang="en-US" sz="1600" b="1" dirty="0">
                <a:effectLst/>
                <a:latin typeface="+mj-lt"/>
              </a:rPr>
              <a:t>Dietrich, B. J., Crespin, M., Imai, K., Pryse, J. (2023). </a:t>
            </a:r>
            <a:r>
              <a:rPr lang="en-US" sz="1600" i="1" dirty="0">
                <a:effectLst/>
                <a:latin typeface="+mj-lt"/>
              </a:rPr>
              <a:t>Campaign television advertisement project</a:t>
            </a:r>
            <a:r>
              <a:rPr lang="en-US" sz="1600" dirty="0">
                <a:effectLst/>
                <a:latin typeface="+mj-lt"/>
              </a:rPr>
              <a:t>. </a:t>
            </a:r>
            <a:r>
              <a:rPr lang="en-US" sz="1600" i="1" dirty="0">
                <a:effectLst/>
                <a:latin typeface="+mj-lt"/>
              </a:rPr>
              <a:t>The Evolution of Political Campaign Advertisements</a:t>
            </a:r>
            <a:r>
              <a:rPr lang="en-US" sz="1600" dirty="0">
                <a:effectLst/>
                <a:latin typeface="+mj-lt"/>
              </a:rPr>
              <a:t>. </a:t>
            </a:r>
            <a:r>
              <a:rPr lang="en-US" sz="1600" dirty="0">
                <a:effectLst/>
                <a:latin typeface="+mj-lt"/>
                <a:hlinkClick r:id="rId2"/>
              </a:rPr>
              <a:t>https://s-lib024.lib.uiowa.edu/campaignvids/index.html</a:t>
            </a:r>
            <a:r>
              <a:rPr lang="en-US" sz="1600" dirty="0">
                <a:effectLst/>
                <a:latin typeface="+mj-lt"/>
              </a:rPr>
              <a:t>  </a:t>
            </a:r>
          </a:p>
          <a:p>
            <a:pPr marL="285750" indent="-285750">
              <a:buFont typeface="Arial" panose="020B0604020202020204" pitchFamily="34" charset="0"/>
              <a:buChar char="•"/>
            </a:pPr>
            <a:endParaRPr lang="en-US" sz="1600" b="1" dirty="0">
              <a:latin typeface="+mj-lt"/>
            </a:endParaRPr>
          </a:p>
          <a:p>
            <a:pPr marL="285750" indent="-285750">
              <a:buFont typeface="Arial" panose="020B0604020202020204" pitchFamily="34" charset="0"/>
              <a:buChar char="•"/>
            </a:pPr>
            <a:r>
              <a:rPr lang="en-US" sz="1600" b="1" dirty="0">
                <a:latin typeface="+mj-lt"/>
              </a:rPr>
              <a:t>Kaid, Lynda Lee; Haynes, J. M.; Rand, Charles E. (1998): </a:t>
            </a:r>
            <a:r>
              <a:rPr lang="en-US" sz="1600" i="1" dirty="0">
                <a:latin typeface="+mj-lt"/>
              </a:rPr>
              <a:t>Preservation and Access to the Archival Collections of the Political Communication Center, University of Oklahoma: Statement Submitted for the Study of the Current State of American Television and Video Preservation Library of Congress Washington</a:t>
            </a:r>
            <a:r>
              <a:rPr lang="en-US" sz="1600" dirty="0">
                <a:latin typeface="+mj-lt"/>
              </a:rPr>
              <a:t>, D.C. Washington, D.C. Available online at </a:t>
            </a:r>
            <a:r>
              <a:rPr lang="en-US" sz="1600" dirty="0">
                <a:latin typeface="+mj-lt"/>
                <a:hlinkClick r:id="rId3"/>
              </a:rPr>
              <a:t>https://www.loc.gov/static/programs/national-film-preservation-board/documents/tvoklahoma.pdf</a:t>
            </a:r>
            <a:endParaRPr lang="en-US" sz="1600" dirty="0">
              <a:latin typeface="+mj-lt"/>
            </a:endParaRPr>
          </a:p>
          <a:p>
            <a:r>
              <a:rPr lang="en-US" sz="1600" dirty="0">
                <a:latin typeface="+mj-lt"/>
              </a:rPr>
              <a:t> </a:t>
            </a:r>
          </a:p>
          <a:p>
            <a:pPr marL="285750" indent="-285750">
              <a:buFont typeface="Arial" panose="020B0604020202020204" pitchFamily="34" charset="0"/>
              <a:buChar char="•"/>
            </a:pPr>
            <a:r>
              <a:rPr lang="en-US" sz="1600" b="1" dirty="0">
                <a:effectLst/>
                <a:latin typeface="+mj-lt"/>
                <a:ea typeface="Calibri" panose="020F0502020204030204" pitchFamily="34" charset="0"/>
                <a:cs typeface="Calibri" panose="020F0502020204030204" pitchFamily="34" charset="0"/>
              </a:rPr>
              <a:t>Pryse, J., &amp; Carl Albert Congressional Research and Studies Center. (2023). </a:t>
            </a:r>
            <a:r>
              <a:rPr lang="en-US" sz="1600" i="1" dirty="0">
                <a:effectLst/>
                <a:latin typeface="+mj-lt"/>
                <a:ea typeface="Calibri" panose="020F0502020204030204" pitchFamily="34" charset="0"/>
                <a:cs typeface="Calibri" panose="020F0502020204030204" pitchFamily="34" charset="0"/>
              </a:rPr>
              <a:t>Julian P. Kanter Political Commercial Collection Project </a:t>
            </a:r>
            <a:r>
              <a:rPr lang="en-US" sz="1600" dirty="0">
                <a:effectLst/>
                <a:latin typeface="+mj-lt"/>
                <a:ea typeface="Calibri" panose="020F0502020204030204" pitchFamily="34" charset="0"/>
                <a:cs typeface="Calibri" panose="020F0502020204030204" pitchFamily="34" charset="0"/>
              </a:rPr>
              <a:t>(Version 1.0) [Computer software]. </a:t>
            </a:r>
            <a:r>
              <a:rPr lang="en-US" sz="1600" dirty="0">
                <a:effectLst/>
                <a:latin typeface="+mj-lt"/>
                <a:ea typeface="Calibri" panose="020F0502020204030204" pitchFamily="34" charset="0"/>
                <a:cs typeface="Calibri" panose="020F0502020204030204" pitchFamily="34" charset="0"/>
                <a:hlinkClick r:id="rId4"/>
              </a:rPr>
              <a:t>https://Github.com/prys0000/political-commercial-collection-archives</a:t>
            </a:r>
            <a:endParaRPr lang="en-US" sz="1600" dirty="0">
              <a:effectLst/>
              <a:latin typeface="+mj-lt"/>
              <a:ea typeface="Calibri" panose="020F0502020204030204" pitchFamily="34" charset="0"/>
              <a:cs typeface="Calibri" panose="020F0502020204030204" pitchFamily="34" charset="0"/>
            </a:endParaRPr>
          </a:p>
          <a:p>
            <a:endParaRPr lang="en-US" sz="1600" b="1" dirty="0">
              <a:effectLst/>
              <a:latin typeface="+mj-lt"/>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dirty="0">
                <a:effectLst/>
                <a:latin typeface="+mj-lt"/>
                <a:ea typeface="Calibri" panose="020F0502020204030204" pitchFamily="34" charset="0"/>
                <a:cs typeface="Calibri" panose="020F0502020204030204" pitchFamily="34" charset="0"/>
              </a:rPr>
              <a:t>Pryse, Ja. (2021).</a:t>
            </a:r>
            <a:r>
              <a:rPr lang="en-US" sz="1600" dirty="0">
                <a:effectLst/>
                <a:latin typeface="+mj-lt"/>
                <a:ea typeface="Calibri" panose="020F0502020204030204" pitchFamily="34" charset="0"/>
                <a:cs typeface="Calibri" panose="020F0502020204030204" pitchFamily="34" charset="0"/>
              </a:rPr>
              <a:t> </a:t>
            </a:r>
            <a:r>
              <a:rPr lang="en-US" sz="1600" i="1" dirty="0">
                <a:effectLst/>
                <a:latin typeface="+mj-lt"/>
                <a:ea typeface="Calibri" panose="020F0502020204030204" pitchFamily="34" charset="0"/>
                <a:cs typeface="Calibri" panose="020F0502020204030204" pitchFamily="34" charset="0"/>
              </a:rPr>
              <a:t>Practical Remote Workflow Solutions for Complex Digital Projects: Opportunities in a Pandemic</a:t>
            </a:r>
            <a:r>
              <a:rPr lang="en-US" sz="1600" dirty="0">
                <a:effectLst/>
                <a:latin typeface="+mj-lt"/>
                <a:ea typeface="Calibri" panose="020F0502020204030204" pitchFamily="34" charset="0"/>
                <a:cs typeface="Calibri" panose="020F0502020204030204" pitchFamily="34" charset="0"/>
              </a:rPr>
              <a:t>. Collections: A Journal for Museum and Archives Professionals. 155019062110527. 10.1177/15501906211052720. </a:t>
            </a:r>
            <a:r>
              <a:rPr lang="en-US" sz="1600" u="sng" dirty="0">
                <a:solidFill>
                  <a:srgbClr val="0563C1"/>
                </a:solidFill>
                <a:effectLst/>
                <a:latin typeface="+mj-lt"/>
                <a:ea typeface="Calibri" panose="020F0502020204030204" pitchFamily="34" charset="0"/>
                <a:cs typeface="Calibri" panose="020F0502020204030204" pitchFamily="34" charset="0"/>
                <a:hlinkClick r:id="rId5"/>
              </a:rPr>
              <a:t>https://journals.sagepub.com/doi/full/10.1177/15501906211052720</a:t>
            </a:r>
            <a:r>
              <a:rPr lang="en-US" sz="1600" dirty="0">
                <a:effectLst/>
                <a:latin typeface="+mj-lt"/>
                <a:ea typeface="Calibri" panose="020F0502020204030204" pitchFamily="34" charset="0"/>
                <a:cs typeface="Calibri" panose="020F0502020204030204" pitchFamily="34" charset="0"/>
              </a:rPr>
              <a:t> </a:t>
            </a:r>
          </a:p>
          <a:p>
            <a:pPr marL="285750" indent="-285750">
              <a:buFont typeface="Arial" panose="020B0604020202020204" pitchFamily="34" charset="0"/>
              <a:buChar char="•"/>
            </a:pPr>
            <a:endParaRPr lang="en-US" sz="1600" dirty="0">
              <a:latin typeface="+mj-lt"/>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1" dirty="0">
                <a:effectLst/>
                <a:latin typeface="+mj-lt"/>
                <a:ea typeface="Times New Roman" panose="02020603050405020304" pitchFamily="18" charset="0"/>
              </a:rPr>
              <a:t>University of Oklahoma, Lews, M. (2003): </a:t>
            </a:r>
            <a:r>
              <a:rPr lang="en-US" sz="1600" i="1" dirty="0">
                <a:effectLst/>
                <a:latin typeface="+mj-lt"/>
                <a:ea typeface="Times New Roman" panose="02020603050405020304" pitchFamily="18" charset="0"/>
              </a:rPr>
              <a:t>OU's Political Commercial Archive Awarded 'Save America's Treasures'' Grant</a:t>
            </a:r>
            <a:r>
              <a:rPr lang="en-US" sz="1600" dirty="0">
                <a:effectLst/>
                <a:latin typeface="+mj-lt"/>
                <a:ea typeface="Times New Roman" panose="02020603050405020304" pitchFamily="18" charset="0"/>
              </a:rPr>
              <a:t>. Available online at </a:t>
            </a:r>
            <a:r>
              <a:rPr lang="en-US" sz="1600" dirty="0">
                <a:effectLst/>
                <a:latin typeface="+mj-lt"/>
                <a:ea typeface="Times New Roman" panose="02020603050405020304" pitchFamily="18" charset="0"/>
                <a:hlinkClick r:id="rId6"/>
              </a:rPr>
              <a:t>https://web.archive.org/web/20040808193404/http://www.ou.edu/pccenter/newsrelease.htm</a:t>
            </a:r>
            <a:r>
              <a:rPr lang="en-US" sz="1600" dirty="0">
                <a:effectLst/>
                <a:latin typeface="+mj-lt"/>
                <a:ea typeface="Times New Roman" panose="02020603050405020304" pitchFamily="18" charset="0"/>
              </a:rPr>
              <a:t> </a:t>
            </a:r>
          </a:p>
          <a:p>
            <a:pPr marL="285750" indent="-285750">
              <a:buFont typeface="Arial" panose="020B0604020202020204" pitchFamily="34" charset="0"/>
              <a:buChar char="•"/>
            </a:pPr>
            <a:endParaRPr lang="en-US" sz="1600" dirty="0">
              <a:effectLst/>
              <a:latin typeface="+mj-lt"/>
              <a:ea typeface="Calibri" panose="020F0502020204030204" pitchFamily="34" charset="0"/>
              <a:cs typeface="Times New Roman" panose="02020603050405020304" pitchFamily="18" charset="0"/>
            </a:endParaRPr>
          </a:p>
          <a:p>
            <a:endParaRPr lang="en-US" sz="1600" dirty="0">
              <a:latin typeface="+mj-lt"/>
            </a:endParaRPr>
          </a:p>
        </p:txBody>
      </p:sp>
    </p:spTree>
    <p:extLst>
      <p:ext uri="{BB962C8B-B14F-4D97-AF65-F5344CB8AC3E}">
        <p14:creationId xmlns:p14="http://schemas.microsoft.com/office/powerpoint/2010/main" val="2942092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AF50326-6478-45B6-8E6E-02F136CA7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5963"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360218" y="2893470"/>
            <a:ext cx="3435927" cy="1071062"/>
          </a:xfrm>
        </p:spPr>
        <p:txBody>
          <a:bodyPr vert="horz" lIns="182880" tIns="182880" rIns="182880" bIns="182880" rtlCol="0" anchor="ctr">
            <a:normAutofit fontScale="90000"/>
          </a:bodyPr>
          <a:lstStyle/>
          <a:p>
            <a:r>
              <a:rPr lang="en-US" sz="1600" b="0" i="0" dirty="0">
                <a:solidFill>
                  <a:srgbClr val="0D0D0D"/>
                </a:solidFill>
                <a:effectLst/>
                <a:latin typeface="Roboto" panose="02000000000000000000" pitchFamily="2" charset="0"/>
                <a:hlinkClick r:id="rId2"/>
              </a:rPr>
              <a:t>Dwight D. Eisenhower [Republican] 1952 Campaign Ad </a:t>
            </a:r>
            <a:br>
              <a:rPr lang="en-US" sz="1600" b="0" i="0" dirty="0">
                <a:solidFill>
                  <a:srgbClr val="0D0D0D"/>
                </a:solidFill>
                <a:effectLst/>
                <a:latin typeface="Roboto" panose="02000000000000000000" pitchFamily="2" charset="0"/>
                <a:hlinkClick r:id="rId2"/>
              </a:rPr>
            </a:br>
            <a:r>
              <a:rPr lang="en-US" sz="1600" b="1" i="0" dirty="0">
                <a:solidFill>
                  <a:srgbClr val="0D0D0D"/>
                </a:solidFill>
                <a:effectLst/>
                <a:latin typeface="Roboto" panose="02000000000000000000" pitchFamily="2" charset="0"/>
                <a:hlinkClick r:id="rId2"/>
              </a:rPr>
              <a:t>"You Like Ike - I Like Ike"</a:t>
            </a:r>
            <a:endParaRPr lang="en-US" sz="2400" b="1" dirty="0"/>
          </a:p>
        </p:txBody>
      </p:sp>
      <p:sp>
        <p:nvSpPr>
          <p:cNvPr id="14" name="Rectangle 13">
            <a:extLst>
              <a:ext uri="{FF2B5EF4-FFF2-40B4-BE49-F238E27FC236}">
                <a16:creationId xmlns:a16="http://schemas.microsoft.com/office/drawing/2014/main" id="{DF61FC49-3E2D-4969-94A0-B0C49108F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4519" y="640080"/>
            <a:ext cx="6847401"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6" name="Rectangle 15">
            <a:extLst>
              <a:ext uri="{FF2B5EF4-FFF2-40B4-BE49-F238E27FC236}">
                <a16:creationId xmlns:a16="http://schemas.microsoft.com/office/drawing/2014/main" id="{8CC882F2-41B8-4EBD-9DF4-3005A19E5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80008" y="806357"/>
            <a:ext cx="6508844"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pic>
        <p:nvPicPr>
          <p:cNvPr id="4" name="Picture 3" descr="A cartoon of a person on a sign&#10;&#10;Description automatically generated">
            <a:hlinkClick r:id="rId3"/>
            <a:extLst>
              <a:ext uri="{FF2B5EF4-FFF2-40B4-BE49-F238E27FC236}">
                <a16:creationId xmlns:a16="http://schemas.microsoft.com/office/drawing/2014/main" id="{E935FB9C-809F-6C45-6D06-9CAFB47656D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5463961" y="1222790"/>
            <a:ext cx="5457825" cy="4095750"/>
          </a:xfrm>
          <a:prstGeom prst="rect">
            <a:avLst/>
          </a:prstGeom>
        </p:spPr>
      </p:pic>
      <p:sp>
        <p:nvSpPr>
          <p:cNvPr id="6" name="Isosceles Triangle 5">
            <a:hlinkClick r:id="rId2"/>
            <a:extLst>
              <a:ext uri="{FF2B5EF4-FFF2-40B4-BE49-F238E27FC236}">
                <a16:creationId xmlns:a16="http://schemas.microsoft.com/office/drawing/2014/main" id="{B8CD1B47-84C6-FB86-572A-E4BACDDA40EF}"/>
              </a:ext>
            </a:extLst>
          </p:cNvPr>
          <p:cNvSpPr/>
          <p:nvPr/>
        </p:nvSpPr>
        <p:spPr>
          <a:xfrm rot="5400000">
            <a:off x="7915782" y="2884144"/>
            <a:ext cx="554181" cy="535530"/>
          </a:xfrm>
          <a:prstGeom prst="triangle">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8677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AF50326-6478-45B6-8E6E-02F136CA7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5963"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315017" y="2893468"/>
            <a:ext cx="3435927" cy="1071062"/>
          </a:xfrm>
        </p:spPr>
        <p:txBody>
          <a:bodyPr vert="horz" lIns="182880" tIns="182880" rIns="182880" bIns="182880" rtlCol="0" anchor="ctr">
            <a:normAutofit/>
          </a:bodyPr>
          <a:lstStyle/>
          <a:p>
            <a:r>
              <a:rPr lang="en-US" sz="1400" b="0" i="0" dirty="0">
                <a:solidFill>
                  <a:srgbClr val="0D0D0D"/>
                </a:solidFill>
                <a:effectLst/>
                <a:latin typeface="Roboto" panose="02000000000000000000" pitchFamily="2" charset="0"/>
                <a:hlinkClick r:id="rId2"/>
              </a:rPr>
              <a:t>Adlai Stevenson [D-IL] 1956 Campaign Ad</a:t>
            </a:r>
            <a:br>
              <a:rPr lang="en-US" sz="1400" b="0" i="0" dirty="0">
                <a:solidFill>
                  <a:srgbClr val="0D0D0D"/>
                </a:solidFill>
                <a:effectLst/>
                <a:latin typeface="Roboto" panose="02000000000000000000" pitchFamily="2" charset="0"/>
                <a:hlinkClick r:id="rId2"/>
              </a:rPr>
            </a:br>
            <a:r>
              <a:rPr lang="en-US" sz="1400" b="1" i="0" dirty="0">
                <a:solidFill>
                  <a:srgbClr val="0D0D0D"/>
                </a:solidFill>
                <a:effectLst/>
                <a:latin typeface="Roboto" panose="02000000000000000000" pitchFamily="2" charset="0"/>
                <a:hlinkClick r:id="rId2"/>
              </a:rPr>
              <a:t>“Caught In A Squeeze?”</a:t>
            </a:r>
            <a:endParaRPr lang="en-US" sz="1400" b="1" dirty="0"/>
          </a:p>
        </p:txBody>
      </p:sp>
      <p:sp>
        <p:nvSpPr>
          <p:cNvPr id="14" name="Rectangle 13">
            <a:extLst>
              <a:ext uri="{FF2B5EF4-FFF2-40B4-BE49-F238E27FC236}">
                <a16:creationId xmlns:a16="http://schemas.microsoft.com/office/drawing/2014/main" id="{DF61FC49-3E2D-4969-94A0-B0C49108F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4519" y="640080"/>
            <a:ext cx="6847401"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6" name="Rectangle 15">
            <a:extLst>
              <a:ext uri="{FF2B5EF4-FFF2-40B4-BE49-F238E27FC236}">
                <a16:creationId xmlns:a16="http://schemas.microsoft.com/office/drawing/2014/main" id="{8CC882F2-41B8-4EBD-9DF4-3005A19E5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80008" y="806357"/>
            <a:ext cx="6508844"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pic>
        <p:nvPicPr>
          <p:cNvPr id="4" name="Picture 3" descr="A cartoon character holding a sign&#10;&#10;Description automatically generated">
            <a:hlinkClick r:id="rId2"/>
            <a:extLst>
              <a:ext uri="{FF2B5EF4-FFF2-40B4-BE49-F238E27FC236}">
                <a16:creationId xmlns:a16="http://schemas.microsoft.com/office/drawing/2014/main" id="{46AAE68D-C308-EA4B-DE11-50E17304A6E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5232619" y="1123027"/>
            <a:ext cx="5791200" cy="4343400"/>
          </a:xfrm>
          <a:prstGeom prst="rect">
            <a:avLst/>
          </a:prstGeom>
        </p:spPr>
      </p:pic>
      <p:sp>
        <p:nvSpPr>
          <p:cNvPr id="5" name="Isosceles Triangle 4">
            <a:hlinkClick r:id="rId2"/>
            <a:extLst>
              <a:ext uri="{FF2B5EF4-FFF2-40B4-BE49-F238E27FC236}">
                <a16:creationId xmlns:a16="http://schemas.microsoft.com/office/drawing/2014/main" id="{BEEE452B-5AEF-AD0B-A606-117F56A80AC0}"/>
              </a:ext>
            </a:extLst>
          </p:cNvPr>
          <p:cNvSpPr/>
          <p:nvPr/>
        </p:nvSpPr>
        <p:spPr>
          <a:xfrm rot="5400000">
            <a:off x="7952727" y="2902794"/>
            <a:ext cx="554181" cy="535530"/>
          </a:xfrm>
          <a:prstGeom prst="triangle">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12257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AF50326-6478-45B6-8E6E-02F136CA7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5963"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2" name="Title 1">
            <a:extLst>
              <a:ext uri="{FF2B5EF4-FFF2-40B4-BE49-F238E27FC236}">
                <a16:creationId xmlns:a16="http://schemas.microsoft.com/office/drawing/2014/main" id="{FE50D572-AAD0-9CDF-D914-607313E5C419}"/>
              </a:ext>
            </a:extLst>
          </p:cNvPr>
          <p:cNvSpPr>
            <a:spLocks noGrp="1"/>
          </p:cNvSpPr>
          <p:nvPr>
            <p:ph type="title"/>
          </p:nvPr>
        </p:nvSpPr>
        <p:spPr>
          <a:xfrm>
            <a:off x="315017" y="2893468"/>
            <a:ext cx="3435927" cy="1071062"/>
          </a:xfrm>
        </p:spPr>
        <p:txBody>
          <a:bodyPr vert="horz" lIns="182880" tIns="182880" rIns="182880" bIns="182880" rtlCol="0" anchor="ctr">
            <a:normAutofit/>
          </a:bodyPr>
          <a:lstStyle/>
          <a:p>
            <a:r>
              <a:rPr lang="en-US" sz="1400" b="0" i="0" dirty="0">
                <a:solidFill>
                  <a:srgbClr val="0D0D0D"/>
                </a:solidFill>
                <a:effectLst/>
                <a:latin typeface="Roboto" panose="02000000000000000000" pitchFamily="2" charset="0"/>
                <a:hlinkClick r:id="rId2"/>
              </a:rPr>
              <a:t>Shirley Chisholm </a:t>
            </a:r>
            <a:br>
              <a:rPr lang="en-US" sz="1400" b="0" i="0" dirty="0">
                <a:solidFill>
                  <a:srgbClr val="0D0D0D"/>
                </a:solidFill>
                <a:effectLst/>
                <a:latin typeface="Roboto" panose="02000000000000000000" pitchFamily="2" charset="0"/>
                <a:hlinkClick r:id="rId2"/>
              </a:rPr>
            </a:br>
            <a:r>
              <a:rPr lang="en-US" sz="1400" b="0" i="0" dirty="0">
                <a:solidFill>
                  <a:srgbClr val="0D0D0D"/>
                </a:solidFill>
                <a:effectLst/>
                <a:latin typeface="Roboto" panose="02000000000000000000" pitchFamily="2" charset="0"/>
                <a:hlinkClick r:id="rId2"/>
              </a:rPr>
              <a:t>1972 </a:t>
            </a:r>
            <a:r>
              <a:rPr lang="en-US" sz="1400" b="0" i="0" dirty="0">
                <a:solidFill>
                  <a:srgbClr val="0D0D0D"/>
                </a:solidFill>
                <a:effectLst>
                  <a:outerShdw blurRad="38100" dist="38100" dir="2700000" algn="tl">
                    <a:srgbClr val="000000">
                      <a:alpha val="43137"/>
                    </a:srgbClr>
                  </a:outerShdw>
                </a:effectLst>
                <a:latin typeface="Roboto" panose="02000000000000000000" pitchFamily="2" charset="0"/>
                <a:hlinkClick r:id="rId2"/>
              </a:rPr>
              <a:t>Radio Ad </a:t>
            </a:r>
            <a:br>
              <a:rPr lang="en-US" sz="1400" b="0" i="0" dirty="0">
                <a:solidFill>
                  <a:srgbClr val="0D0D0D"/>
                </a:solidFill>
                <a:effectLst/>
                <a:latin typeface="Roboto" panose="02000000000000000000" pitchFamily="2" charset="0"/>
                <a:hlinkClick r:id="rId2"/>
              </a:rPr>
            </a:br>
            <a:r>
              <a:rPr lang="en-US" sz="1400" b="1" i="0" dirty="0">
                <a:solidFill>
                  <a:srgbClr val="0D0D0D"/>
                </a:solidFill>
                <a:effectLst/>
                <a:latin typeface="Roboto" panose="02000000000000000000" pitchFamily="2" charset="0"/>
                <a:hlinkClick r:id="rId2"/>
              </a:rPr>
              <a:t>“Women in Politics“</a:t>
            </a:r>
            <a:endParaRPr lang="en-US" sz="1400" b="1" dirty="0"/>
          </a:p>
        </p:txBody>
      </p:sp>
      <p:sp>
        <p:nvSpPr>
          <p:cNvPr id="14" name="Rectangle 13">
            <a:extLst>
              <a:ext uri="{FF2B5EF4-FFF2-40B4-BE49-F238E27FC236}">
                <a16:creationId xmlns:a16="http://schemas.microsoft.com/office/drawing/2014/main" id="{DF61FC49-3E2D-4969-94A0-B0C49108F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4519" y="640080"/>
            <a:ext cx="6847401"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sp>
        <p:nvSpPr>
          <p:cNvPr id="16" name="Rectangle 15">
            <a:extLst>
              <a:ext uri="{FF2B5EF4-FFF2-40B4-BE49-F238E27FC236}">
                <a16:creationId xmlns:a16="http://schemas.microsoft.com/office/drawing/2014/main" id="{8CC882F2-41B8-4EBD-9DF4-3005A19E5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80008" y="806357"/>
            <a:ext cx="6508844"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MT"/>
              <a:ea typeface="+mn-ea"/>
              <a:cs typeface="+mn-cs"/>
            </a:endParaRPr>
          </a:p>
        </p:txBody>
      </p:sp>
      <p:pic>
        <p:nvPicPr>
          <p:cNvPr id="4" name="Picture 3">
            <a:hlinkClick r:id="rId2"/>
            <a:extLst>
              <a:ext uri="{FF2B5EF4-FFF2-40B4-BE49-F238E27FC236}">
                <a16:creationId xmlns:a16="http://schemas.microsoft.com/office/drawing/2014/main" id="{FCF108BB-9C4E-98B0-589E-76BB72DF1A9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5237381" y="1103727"/>
            <a:ext cx="5781675" cy="4333875"/>
          </a:xfrm>
          <a:prstGeom prst="rect">
            <a:avLst/>
          </a:prstGeom>
        </p:spPr>
      </p:pic>
      <p:sp>
        <p:nvSpPr>
          <p:cNvPr id="5" name="Isosceles Triangle 4">
            <a:hlinkClick r:id="rId2"/>
            <a:extLst>
              <a:ext uri="{FF2B5EF4-FFF2-40B4-BE49-F238E27FC236}">
                <a16:creationId xmlns:a16="http://schemas.microsoft.com/office/drawing/2014/main" id="{C36D8D2C-D7F9-05E7-3867-CB15745848F8}"/>
              </a:ext>
            </a:extLst>
          </p:cNvPr>
          <p:cNvSpPr/>
          <p:nvPr/>
        </p:nvSpPr>
        <p:spPr>
          <a:xfrm rot="5400000">
            <a:off x="7915782" y="2884144"/>
            <a:ext cx="554181" cy="535530"/>
          </a:xfrm>
          <a:prstGeom prst="triangle">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3307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07AFA7A-B6D3-61AD-F14B-B3A8F2D0C91A}"/>
              </a:ext>
            </a:extLst>
          </p:cNvPr>
          <p:cNvSpPr/>
          <p:nvPr/>
        </p:nvSpPr>
        <p:spPr>
          <a:xfrm>
            <a:off x="-1694" y="0"/>
            <a:ext cx="4654296"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B03363AA-1768-F882-10E6-E0FA5DD91026}"/>
              </a:ext>
            </a:extLst>
          </p:cNvPr>
          <p:cNvSpPr>
            <a:spLocks noGrp="1"/>
          </p:cNvSpPr>
          <p:nvPr>
            <p:ph type="title"/>
          </p:nvPr>
        </p:nvSpPr>
        <p:spPr>
          <a:xfrm>
            <a:off x="178000" y="2304582"/>
            <a:ext cx="4202543" cy="1728044"/>
          </a:xfrm>
          <a:solidFill>
            <a:schemeClr val="bg1"/>
          </a:solidFill>
          <a:ln>
            <a:solidFill>
              <a:schemeClr val="tx1"/>
            </a:solidFill>
          </a:ln>
        </p:spPr>
        <p:txBody>
          <a:bodyPr vert="horz" wrap="square" lIns="274320" tIns="182880" rIns="274320" bIns="182880" rtlCol="0" anchorCtr="1">
            <a:normAutofit/>
          </a:bodyPr>
          <a:lstStyle/>
          <a:p>
            <a:r>
              <a:rPr lang="en-US" sz="1800" dirty="0">
                <a:solidFill>
                  <a:schemeClr val="tx1"/>
                </a:solidFill>
              </a:rPr>
              <a:t>“Understanding the Evolution of Political Campaign Advertisements over the Last Century” </a:t>
            </a:r>
          </a:p>
        </p:txBody>
      </p:sp>
      <p:sp>
        <p:nvSpPr>
          <p:cNvPr id="4" name="Content Placeholder 2">
            <a:extLst>
              <a:ext uri="{FF2B5EF4-FFF2-40B4-BE49-F238E27FC236}">
                <a16:creationId xmlns:a16="http://schemas.microsoft.com/office/drawing/2014/main" id="{DA85BC77-AEA2-849C-F1CE-528D45B101C3}"/>
              </a:ext>
            </a:extLst>
          </p:cNvPr>
          <p:cNvSpPr>
            <a:spLocks noGrp="1"/>
          </p:cNvSpPr>
          <p:nvPr>
            <p:ph idx="1"/>
          </p:nvPr>
        </p:nvSpPr>
        <p:spPr>
          <a:xfrm>
            <a:off x="4897781" y="4418473"/>
            <a:ext cx="7047345" cy="1728044"/>
          </a:xfrm>
        </p:spPr>
        <p:txBody>
          <a:bodyPr>
            <a:normAutofit/>
          </a:bodyPr>
          <a:lstStyle/>
          <a:p>
            <a:pPr marL="0" indent="0" algn="ctr">
              <a:buNone/>
            </a:pPr>
            <a:r>
              <a:rPr lang="en-US" dirty="0">
                <a:ln w="3175">
                  <a:solidFill>
                    <a:schemeClr val="bg1">
                      <a:alpha val="33000"/>
                    </a:schemeClr>
                  </a:solidFill>
                </a:ln>
                <a:solidFill>
                  <a:schemeClr val="tx1"/>
                </a:solidFill>
                <a:latin typeface="+mj-lt"/>
              </a:rPr>
              <a:t>The collaboration with the NSF has led to the creation of the "Campaign Television Advertisement Project" website, which will be curated by Bryce Dietrich from Purdue University to host relevant content.</a:t>
            </a:r>
            <a:endParaRPr lang="en-US" dirty="0">
              <a:ln w="3175">
                <a:solidFill>
                  <a:schemeClr val="bg1">
                    <a:alpha val="33000"/>
                  </a:schemeClr>
                </a:solidFill>
              </a:ln>
              <a:solidFill>
                <a:schemeClr val="tx1"/>
              </a:solidFill>
              <a:latin typeface="+mj-lt"/>
              <a:cs typeface="Calibri" panose="020F0502020204030204" pitchFamily="34" charset="0"/>
            </a:endParaRPr>
          </a:p>
        </p:txBody>
      </p:sp>
      <p:pic>
        <p:nvPicPr>
          <p:cNvPr id="7" name="Picture 6">
            <a:hlinkClick r:id="rId3"/>
            <a:extLst>
              <a:ext uri="{FF2B5EF4-FFF2-40B4-BE49-F238E27FC236}">
                <a16:creationId xmlns:a16="http://schemas.microsoft.com/office/drawing/2014/main" id="{BE04B55C-0983-AF28-89C2-56F84B7899A2}"/>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Lst>
          </a:blip>
          <a:srcRect l="54697" r="3258" b="31482"/>
          <a:stretch/>
        </p:blipFill>
        <p:spPr>
          <a:xfrm>
            <a:off x="5181277" y="1062465"/>
            <a:ext cx="6480352" cy="297016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17840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E0EC4E-B451-C292-2DF2-86FBFA6AA9BB}"/>
              </a:ext>
            </a:extLst>
          </p:cNvPr>
          <p:cNvSpPr>
            <a:spLocks noGrp="1"/>
          </p:cNvSpPr>
          <p:nvPr>
            <p:ph idx="1"/>
          </p:nvPr>
        </p:nvSpPr>
        <p:spPr>
          <a:xfrm>
            <a:off x="1274342" y="1969686"/>
            <a:ext cx="9127713" cy="2918627"/>
          </a:xfrm>
        </p:spPr>
        <p:txBody>
          <a:bodyPr>
            <a:noAutofit/>
          </a:bodyPr>
          <a:lstStyle/>
          <a:p>
            <a:pPr marL="342900" indent="-342900">
              <a:lnSpc>
                <a:spcPct val="150000"/>
              </a:lnSpc>
              <a:buFont typeface="+mj-lt"/>
              <a:buAutoNum type="arabicPeriod"/>
            </a:pPr>
            <a:r>
              <a:rPr lang="en-US" sz="2000" b="1" dirty="0">
                <a:latin typeface="+mj-lt"/>
              </a:rPr>
              <a:t>Make a large underutilized collection of  over 120,000 political ads (1912-2018) currently housed at the Carl Albert Center suitable for academic and non-academic research.</a:t>
            </a:r>
          </a:p>
          <a:p>
            <a:pPr marL="342900" indent="-342900">
              <a:lnSpc>
                <a:spcPct val="150000"/>
              </a:lnSpc>
              <a:buFont typeface="+mj-lt"/>
              <a:buAutoNum type="arabicPeriod"/>
            </a:pPr>
            <a:r>
              <a:rPr lang="en-US" sz="2000" dirty="0">
                <a:latin typeface="+mj-lt"/>
              </a:rPr>
              <a:t>Understand the evolution of political advertising, especially as it pertains to issue advocacy and gender/minority representations prior to 1996.</a:t>
            </a:r>
          </a:p>
          <a:p>
            <a:pPr marL="342900" indent="-342900">
              <a:lnSpc>
                <a:spcPct val="150000"/>
              </a:lnSpc>
              <a:buFont typeface="+mj-lt"/>
              <a:buAutoNum type="arabicPeriod"/>
            </a:pPr>
            <a:r>
              <a:rPr lang="en-US" sz="2000" dirty="0">
                <a:latin typeface="+mj-lt"/>
              </a:rPr>
              <a:t>Promote interdisciplinary graduate and undergraduate education in audiovisual analysis at research and teaching institutions. </a:t>
            </a:r>
            <a:endParaRPr lang="en-US" sz="2000" dirty="0">
              <a:latin typeface="+mj-lt"/>
              <a:cs typeface="Calibri" panose="020F0502020204030204" pitchFamily="34" charset="0"/>
            </a:endParaRPr>
          </a:p>
        </p:txBody>
      </p:sp>
      <p:sp>
        <p:nvSpPr>
          <p:cNvPr id="6" name="Title 1">
            <a:extLst>
              <a:ext uri="{FF2B5EF4-FFF2-40B4-BE49-F238E27FC236}">
                <a16:creationId xmlns:a16="http://schemas.microsoft.com/office/drawing/2014/main" id="{8749E6C3-A9F5-7B75-C7B5-7BD5895A1B17}"/>
              </a:ext>
            </a:extLst>
          </p:cNvPr>
          <p:cNvSpPr>
            <a:spLocks noGrp="1"/>
          </p:cNvSpPr>
          <p:nvPr>
            <p:ph type="title"/>
          </p:nvPr>
        </p:nvSpPr>
        <p:spPr>
          <a:xfrm>
            <a:off x="1477337" y="685800"/>
            <a:ext cx="8721725" cy="883282"/>
          </a:xfrm>
        </p:spPr>
        <p:txBody>
          <a:bodyPr lIns="182880" tIns="548640">
            <a:normAutofit fontScale="90000"/>
          </a:bodyPr>
          <a:lstStyle/>
          <a:p>
            <a:r>
              <a:rPr lang="en-US" dirty="0"/>
              <a:t>The </a:t>
            </a:r>
            <a:r>
              <a:rPr lang="en-US" sz="2800" dirty="0">
                <a:latin typeface="+mj-lt"/>
              </a:rPr>
              <a:t>project’s three specific aims: </a:t>
            </a:r>
            <a:br>
              <a:rPr lang="en-US" sz="2800" dirty="0">
                <a:latin typeface="+mj-lt"/>
              </a:rPr>
            </a:br>
            <a:endParaRPr lang="en-US" dirty="0"/>
          </a:p>
        </p:txBody>
      </p:sp>
    </p:spTree>
    <p:extLst>
      <p:ext uri="{BB962C8B-B14F-4D97-AF65-F5344CB8AC3E}">
        <p14:creationId xmlns:p14="http://schemas.microsoft.com/office/powerpoint/2010/main" val="393303431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Custom 1">
      <a:majorFont>
        <a:latin typeface="Calibri"/>
        <a:ea typeface=""/>
        <a:cs typeface=""/>
      </a:majorFont>
      <a:minorFont>
        <a:latin typeface="Gill Sans MT"/>
        <a:ea typeface=""/>
        <a:cs typeface=""/>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4163</TotalTime>
  <Words>5212</Words>
  <Application>Microsoft Office PowerPoint</Application>
  <PresentationFormat>Widescreen</PresentationFormat>
  <Paragraphs>530</Paragraphs>
  <Slides>48</Slides>
  <Notes>35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-apple-system</vt:lpstr>
      <vt:lpstr>Arial</vt:lpstr>
      <vt:lpstr>Calibri</vt:lpstr>
      <vt:lpstr>Calibri Light</vt:lpstr>
      <vt:lpstr>Gill Sans MT</vt:lpstr>
      <vt:lpstr>Google Sans</vt:lpstr>
      <vt:lpstr>Roboto</vt:lpstr>
      <vt:lpstr>Söhne</vt:lpstr>
      <vt:lpstr>Times New Roman</vt:lpstr>
      <vt:lpstr>Wingdings</vt:lpstr>
      <vt:lpstr>Parcel</vt:lpstr>
      <vt:lpstr>Julian P. Kanter Political Commercial Collection</vt:lpstr>
      <vt:lpstr>About the Collection</vt:lpstr>
      <vt:lpstr>About the Collection</vt:lpstr>
      <vt:lpstr>About the Collection</vt:lpstr>
      <vt:lpstr>Dwight D. Eisenhower [Republican] 1952 Campaign Ad  "You Like Ike - I Like Ike"</vt:lpstr>
      <vt:lpstr>Adlai Stevenson [D-IL] 1956 Campaign Ad “Caught In A Squeeze?”</vt:lpstr>
      <vt:lpstr>Shirley Chisholm  1972 Radio Ad  “Women in Politics“</vt:lpstr>
      <vt:lpstr>“Understanding the Evolution of Political Campaign Advertisements over the Last Century” </vt:lpstr>
      <vt:lpstr>The project’s three specific aims:  </vt:lpstr>
      <vt:lpstr>The Centers' task focused on the first aim </vt:lpstr>
      <vt:lpstr>Quick background and relationship with collection</vt:lpstr>
      <vt:lpstr>Expectations and assumptions</vt:lpstr>
      <vt:lpstr>Headings</vt:lpstr>
      <vt:lpstr>Ongoing collection analysis </vt:lpstr>
      <vt:lpstr>Existing collection formats</vt:lpstr>
      <vt:lpstr>Original arrangement</vt:lpstr>
      <vt:lpstr>Arrangement and Original Order</vt:lpstr>
      <vt:lpstr>Arrangement and Original Order</vt:lpstr>
      <vt:lpstr>Arrangement and Original Order</vt:lpstr>
      <vt:lpstr>Arrangement and Original Order</vt:lpstr>
      <vt:lpstr>Quick RECAP</vt:lpstr>
      <vt:lpstr>Quick count RECAP</vt:lpstr>
      <vt:lpstr>Location of files</vt:lpstr>
      <vt:lpstr>(Re)processing –  Linear Reciprocity Model</vt:lpstr>
      <vt:lpstr>Linear Reciprocity Model</vt:lpstr>
      <vt:lpstr>PowerPoint Presentation</vt:lpstr>
      <vt:lpstr>Linear Reciprocity Workflow</vt:lpstr>
      <vt:lpstr>Information system</vt:lpstr>
      <vt:lpstr>Initial Control elements </vt:lpstr>
      <vt:lpstr>Initial Control elements </vt:lpstr>
      <vt:lpstr>PowerPoint Presentation</vt:lpstr>
      <vt:lpstr>LINK ALL OF THE RECORDS STRUCTURED AND UNSTRUCTURED </vt:lpstr>
      <vt:lpstr>Linear Reciprocity Workflow</vt:lpstr>
      <vt:lpstr>Remember ‘lockdown’</vt:lpstr>
      <vt:lpstr>Remote Student/staff access</vt:lpstr>
      <vt:lpstr>Remote access</vt:lpstr>
      <vt:lpstr>Linear Reciprocity Workflow</vt:lpstr>
      <vt:lpstr>standardization</vt:lpstr>
      <vt:lpstr>normalization</vt:lpstr>
      <vt:lpstr>component identification</vt:lpstr>
      <vt:lpstr>NEW component identification</vt:lpstr>
      <vt:lpstr>Quick update of workflow</vt:lpstr>
      <vt:lpstr>Into action</vt:lpstr>
      <vt:lpstr>Into action</vt:lpstr>
      <vt:lpstr>Into action</vt:lpstr>
      <vt:lpstr>Into action</vt:lpstr>
      <vt:lpstr>Phase 1</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Pryse, JA</dc:creator>
  <cp:lastModifiedBy>Pryse, JA</cp:lastModifiedBy>
  <cp:revision>32</cp:revision>
  <dcterms:created xsi:type="dcterms:W3CDTF">2023-07-20T20:15:23Z</dcterms:created>
  <dcterms:modified xsi:type="dcterms:W3CDTF">2023-07-24T22:05:10Z</dcterms:modified>
</cp:coreProperties>
</file>